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8000">
              <a:schemeClr val="bg2">
                <a:tint val="90000"/>
                <a:shade val="90000"/>
                <a:satMod val="120000"/>
              </a:schemeClr>
            </a:gs>
            <a:gs pos="100000">
              <a:schemeClr val="bg2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7F498F-FA42-4838-8651-DD8FF745548F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729F43-B9DE-4269-89DB-6F7B2AB72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" y="260648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uk-UA" sz="1800" b="0" cap="none" dirty="0" err="1" smtClean="0">
                <a:solidFill>
                  <a:schemeClr val="tx1"/>
                </a:solidFill>
                <a:latin typeface="+mn-lt"/>
              </a:rPr>
              <a:t>Піщансьиий</a:t>
            </a: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sz="1800" b="0" cap="none" dirty="0" err="1" smtClean="0">
                <a:solidFill>
                  <a:schemeClr val="tx1"/>
                </a:solidFill>
                <a:latin typeface="+mn-lt"/>
              </a:rPr>
              <a:t>навчально</a:t>
            </a: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 - виховний комплекс </a:t>
            </a:r>
            <a:r>
              <a:rPr lang="en-US" sz="1800" b="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1800" b="0" cap="none" dirty="0" smtClean="0">
                <a:solidFill>
                  <a:schemeClr val="tx1"/>
                </a:solidFill>
                <a:latin typeface="+mn-lt"/>
              </a:rPr>
            </a:b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« Загальноосвітня школа І – ІІІ ступенів - гімназія»</a:t>
            </a:r>
            <a:br>
              <a:rPr lang="uk-UA" sz="1800" b="0" cap="none" dirty="0" smtClean="0">
                <a:solidFill>
                  <a:schemeClr val="tx1"/>
                </a:solidFill>
                <a:latin typeface="+mn-lt"/>
              </a:rPr>
            </a:b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« Вінницька академія неперервної освіти»</a:t>
            </a:r>
            <a:br>
              <a:rPr lang="uk-UA" sz="1800" b="0" cap="none" dirty="0" smtClean="0">
                <a:solidFill>
                  <a:schemeClr val="tx1"/>
                </a:solidFill>
                <a:latin typeface="+mn-lt"/>
              </a:rPr>
            </a:b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Лабораторія біології і екології</a:t>
            </a:r>
            <a:br>
              <a:rPr lang="uk-UA" sz="1800" b="0" cap="none" dirty="0" smtClean="0">
                <a:solidFill>
                  <a:schemeClr val="tx1"/>
                </a:solidFill>
                <a:latin typeface="+mn-lt"/>
              </a:rPr>
            </a:br>
            <a:r>
              <a:rPr lang="uk-UA" sz="1800" b="0" cap="none" dirty="0" smtClean="0">
                <a:solidFill>
                  <a:schemeClr val="tx1"/>
                </a:solidFill>
                <a:latin typeface="+mn-lt"/>
              </a:rPr>
              <a:t>Школа неперервного професійного зростання вчителів біології</a:t>
            </a:r>
            <a:endParaRPr lang="ru-RU" sz="1800" b="0" cap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357733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Біологія 6 клас</a:t>
            </a:r>
          </a:p>
          <a:p>
            <a:pPr algn="ctr"/>
            <a:r>
              <a:rPr lang="uk-UA" sz="2400" dirty="0" smtClean="0"/>
              <a:t>Тема уроку</a:t>
            </a:r>
          </a:p>
          <a:p>
            <a:pPr algn="ctr"/>
            <a:r>
              <a:rPr lang="uk-UA" sz="2400" dirty="0" smtClean="0"/>
              <a:t>Насінина, її будова та значення</a:t>
            </a:r>
          </a:p>
          <a:p>
            <a:pPr algn="ctr"/>
            <a:r>
              <a:rPr lang="uk-UA" sz="2400" dirty="0" smtClean="0"/>
              <a:t>Учасник школи, вчитель біології </a:t>
            </a:r>
          </a:p>
          <a:p>
            <a:pPr algn="ctr"/>
            <a:r>
              <a:rPr lang="uk-UA" sz="2400" dirty="0" smtClean="0"/>
              <a:t>(НВК: ЗОШ І-ІІІ ст. – гімназія </a:t>
            </a:r>
            <a:r>
              <a:rPr lang="uk-UA" sz="2400" dirty="0" err="1" smtClean="0"/>
              <a:t>смт</a:t>
            </a:r>
            <a:r>
              <a:rPr lang="uk-UA" sz="2400" dirty="0" smtClean="0"/>
              <a:t> Піщанка</a:t>
            </a:r>
            <a:br>
              <a:rPr lang="uk-UA" sz="2400" dirty="0" smtClean="0"/>
            </a:br>
            <a:r>
              <a:rPr lang="uk-UA" sz="2400" dirty="0" smtClean="0"/>
              <a:t>Карпенко Олена Михайлівна</a:t>
            </a:r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Найбільше </a:t>
            </a:r>
            <a:r>
              <a:rPr lang="uk-UA" dirty="0" smtClean="0"/>
              <a:t>насіння у </a:t>
            </a:r>
            <a:r>
              <a:rPr lang="uk-UA" dirty="0" smtClean="0"/>
              <a:t>світі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Сейшельська </a:t>
            </a:r>
            <a:r>
              <a:rPr lang="uk-UA" dirty="0" smtClean="0"/>
              <a:t>пальма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844824"/>
            <a:ext cx="5752408" cy="42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17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ru-RU" dirty="0" err="1" smtClean="0"/>
              <a:t>Найменше</a:t>
            </a:r>
            <a:r>
              <a:rPr lang="ru-RU" dirty="0" smtClean="0"/>
              <a:t> </a:t>
            </a:r>
            <a:r>
              <a:rPr lang="ru-RU" dirty="0" err="1" smtClean="0"/>
              <a:t>насіння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орхідеї</a:t>
            </a:r>
            <a:r>
              <a:rPr lang="ru-RU" dirty="0" smtClean="0"/>
              <a:t>. </a:t>
            </a:r>
            <a:r>
              <a:rPr lang="ru-RU" dirty="0" err="1" smtClean="0"/>
              <a:t>Мікроскопічного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невидиме</a:t>
            </a:r>
            <a:r>
              <a:rPr lang="ru-RU" dirty="0" smtClean="0"/>
              <a:t> для ока, </a:t>
            </a:r>
            <a:r>
              <a:rPr lang="ru-RU" dirty="0" err="1" smtClean="0"/>
              <a:t>воно</a:t>
            </a:r>
            <a:r>
              <a:rPr lang="ru-RU" dirty="0" smtClean="0"/>
              <a:t> у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розноситься</a:t>
            </a:r>
            <a:r>
              <a:rPr lang="ru-RU" dirty="0" smtClean="0"/>
              <a:t> в </a:t>
            </a:r>
            <a:r>
              <a:rPr lang="ru-RU" dirty="0" err="1" smtClean="0"/>
              <a:t>повітрі</a:t>
            </a:r>
            <a:r>
              <a:rPr lang="ru-RU" dirty="0" smtClean="0"/>
              <a:t>. В 1 </a:t>
            </a:r>
            <a:r>
              <a:rPr lang="ru-RU" dirty="0" err="1" smtClean="0"/>
              <a:t>грамі</a:t>
            </a:r>
            <a:r>
              <a:rPr lang="ru-RU" dirty="0" smtClean="0"/>
              <a:t> плоду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орхідей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990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насінин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787352"/>
            <a:ext cx="6096000" cy="3810000"/>
          </a:xfrm>
        </p:spPr>
      </p:pic>
    </p:spTree>
    <p:extLst>
      <p:ext uri="{BB962C8B-B14F-4D97-AF65-F5344CB8AC3E}">
        <p14:creationId xmlns:p14="http://schemas.microsoft.com/office/powerpoint/2010/main" xmlns="" val="5334760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Мета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1262" y="1988840"/>
            <a:ext cx="8229600" cy="2088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Засвоїти поняття насіння, сформувати в учнів знання про будову насіння однодольних і дводольних рослин; порівнювати будову насінин, характеризувати процес утворення насіння та розвиток рослин із зародка, поглибити і розширити їх знання про використання насіння людиною. Розвивати мислення, пам’ять, увагу, пізнавальний інтерес та мову. Виховувати в учнів стійкий інтерес і любов до рослинного світу</a:t>
            </a:r>
            <a:endParaRPr lang="ru-RU" dirty="0"/>
          </a:p>
        </p:txBody>
      </p:sp>
      <p:pic>
        <p:nvPicPr>
          <p:cNvPr id="9" name="Рисунок 8" descr="0_af7f7_2eaa1d65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855628"/>
            <a:ext cx="1371600" cy="1428750"/>
          </a:xfrm>
          <a:prstGeom prst="rect">
            <a:avLst/>
          </a:prstGeom>
        </p:spPr>
      </p:pic>
      <p:pic>
        <p:nvPicPr>
          <p:cNvPr id="10" name="Рисунок 9" descr="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91137" y="2797695"/>
            <a:ext cx="825621" cy="55446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r>
              <a:rPr lang="uk-UA" dirty="0" smtClean="0"/>
              <a:t>Перевірка домашнього завдання.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Робота з таблицею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99475762"/>
              </p:ext>
            </p:extLst>
          </p:nvPr>
        </p:nvGraphicFramePr>
        <p:xfrm>
          <a:off x="395536" y="2708921"/>
          <a:ext cx="7920881" cy="214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549809"/>
                <a:gridCol w="1090484"/>
                <a:gridCol w="1320147"/>
              </a:tblGrid>
              <a:tr h="412339">
                <a:tc row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рослин</a:t>
                      </a:r>
                      <a:endParaRPr lang="ru-RU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Ознаки плодів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Соковиті</a:t>
                      </a:r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Сухі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Тип плодів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Приклади рослин, що мають такі плоди</a:t>
                      </a:r>
                      <a:endParaRPr lang="ru-RU" dirty="0"/>
                    </a:p>
                  </a:txBody>
                  <a:tcPr anchor="ctr"/>
                </a:tc>
              </a:tr>
              <a:tr h="90940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Розкривні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Нерозкривні</a:t>
                      </a:r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3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5590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Засвоєння нових знань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Насіння – орган, з допомогою якого розмножуються й поширюються насінні рослини, а у стані спокою переносять несприятливі умови.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855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580926"/>
          </a:xfrm>
        </p:spPr>
        <p:txBody>
          <a:bodyPr/>
          <a:lstStyle/>
          <a:p>
            <a:pPr algn="ctr"/>
            <a:r>
              <a:rPr lang="uk-UA" dirty="0" smtClean="0"/>
              <a:t>Клас Дводольні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381" y="1326783"/>
            <a:ext cx="3024336" cy="2271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2776"/>
            <a:ext cx="3257095" cy="20990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86364"/>
            <a:ext cx="3039455" cy="2282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9119" y="37170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Насіння квасолі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52475" y="369845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Насіння гарбуза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23375" y="636871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Насіння вишні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2283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 Однодольні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1518" y="42210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Насіння пшениці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81590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Насіння кукурудзи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59" y="1916832"/>
            <a:ext cx="3507823" cy="2104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31" y="1916832"/>
            <a:ext cx="3507823" cy="26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102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До складу насіння і плодів входять органічні, мінеральні речовини і вода. Насіння основних польових культур містить до 88% органічних речовин, до 5.2% золи, і до 16.7% води.</a:t>
            </a:r>
          </a:p>
          <a:p>
            <a:pPr marL="0" indent="0">
              <a:buNone/>
            </a:pPr>
            <a:r>
              <a:rPr lang="uk-UA" dirty="0" smtClean="0"/>
              <a:t>Залежно від того, яких поживних речовин найбільше накопичується в насінні чи плодах, культурні рослини поділяються на:</a:t>
            </a:r>
          </a:p>
          <a:p>
            <a:r>
              <a:rPr lang="uk-UA" dirty="0" smtClean="0"/>
              <a:t>Зернові – містять багато крохмалю</a:t>
            </a:r>
          </a:p>
          <a:p>
            <a:r>
              <a:rPr lang="uk-UA" dirty="0" smtClean="0"/>
              <a:t>Бобові – з підвищеним вмістом білка</a:t>
            </a:r>
          </a:p>
          <a:p>
            <a:r>
              <a:rPr lang="uk-UA" dirty="0" smtClean="0"/>
              <a:t>Олійні </a:t>
            </a:r>
            <a:r>
              <a:rPr lang="uk-UA" dirty="0"/>
              <a:t>–</a:t>
            </a:r>
            <a:r>
              <a:rPr lang="uk-UA" dirty="0" smtClean="0"/>
              <a:t> в сім’янках соняшника до 50% жиру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611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насінини пшениці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827" b="25336"/>
          <a:stretch/>
        </p:blipFill>
        <p:spPr>
          <a:xfrm>
            <a:off x="539552" y="1700808"/>
            <a:ext cx="3528392" cy="2393606"/>
          </a:xfrm>
        </p:spPr>
      </p:pic>
      <p:sp>
        <p:nvSpPr>
          <p:cNvPr id="8" name="TextBox 7"/>
          <p:cNvSpPr txBox="1"/>
          <p:nvPr/>
        </p:nvSpPr>
        <p:spPr>
          <a:xfrm>
            <a:off x="4716016" y="1916832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сім’ядоля</a:t>
            </a:r>
            <a:br>
              <a:rPr lang="uk-UA" dirty="0" smtClean="0"/>
            </a:br>
            <a:r>
              <a:rPr lang="uk-UA" dirty="0" smtClean="0"/>
              <a:t>2 – зародкова брунька</a:t>
            </a:r>
            <a:br>
              <a:rPr lang="uk-UA" dirty="0" smtClean="0"/>
            </a:br>
            <a:r>
              <a:rPr lang="uk-UA" dirty="0" smtClean="0"/>
              <a:t>3 – зародкове стебло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</a:t>
            </a:r>
            <a:r>
              <a:rPr lang="uk-UA" dirty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зародковий</a:t>
            </a:r>
            <a:r>
              <a:rPr lang="ru-RU" dirty="0" smtClean="0"/>
              <a:t> </a:t>
            </a:r>
            <a:r>
              <a:rPr lang="ru-RU" dirty="0" err="1" smtClean="0"/>
              <a:t>корінь</a:t>
            </a:r>
            <a:endParaRPr lang="ru-RU" dirty="0"/>
          </a:p>
          <a:p>
            <a:r>
              <a:rPr lang="uk-UA" dirty="0" smtClean="0"/>
              <a:t>5 </a:t>
            </a:r>
            <a:r>
              <a:rPr lang="uk-UA" dirty="0"/>
              <a:t>–</a:t>
            </a:r>
            <a:r>
              <a:rPr lang="uk-UA" dirty="0" smtClean="0"/>
              <a:t> ендосперм</a:t>
            </a:r>
          </a:p>
          <a:p>
            <a:r>
              <a:rPr lang="uk-UA" dirty="0" smtClean="0"/>
              <a:t>6 </a:t>
            </a:r>
            <a:r>
              <a:rPr lang="uk-UA" dirty="0"/>
              <a:t>– </a:t>
            </a:r>
            <a:r>
              <a:rPr lang="uk-UA" dirty="0" smtClean="0"/>
              <a:t>насінина шкірка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07605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 насінини кукурудзи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55" t="594" r="-928" b="24742"/>
          <a:stretch/>
        </p:blipFill>
        <p:spPr>
          <a:xfrm>
            <a:off x="539552" y="1700808"/>
            <a:ext cx="3528392" cy="2393606"/>
          </a:xfrm>
        </p:spPr>
      </p:pic>
      <p:sp>
        <p:nvSpPr>
          <p:cNvPr id="8" name="TextBox 7"/>
          <p:cNvSpPr txBox="1"/>
          <p:nvPr/>
        </p:nvSpPr>
        <p:spPr>
          <a:xfrm>
            <a:off x="4716016" y="1916832"/>
            <a:ext cx="4752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– сім’ядоля</a:t>
            </a:r>
            <a:br>
              <a:rPr lang="uk-UA" dirty="0" smtClean="0"/>
            </a:br>
            <a:r>
              <a:rPr lang="uk-UA" dirty="0" smtClean="0"/>
              <a:t>2 – зародкова брунька</a:t>
            </a:r>
            <a:br>
              <a:rPr lang="uk-UA" dirty="0" smtClean="0"/>
            </a:br>
            <a:r>
              <a:rPr lang="uk-UA" dirty="0" smtClean="0"/>
              <a:t>3 – зародкове стебло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</a:t>
            </a:r>
            <a:r>
              <a:rPr lang="uk-UA" dirty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зародковий</a:t>
            </a:r>
            <a:r>
              <a:rPr lang="ru-RU" dirty="0" smtClean="0"/>
              <a:t> </a:t>
            </a:r>
            <a:r>
              <a:rPr lang="ru-RU" dirty="0" err="1" smtClean="0"/>
              <a:t>корінь</a:t>
            </a:r>
            <a:endParaRPr lang="ru-RU" dirty="0"/>
          </a:p>
          <a:p>
            <a:r>
              <a:rPr lang="uk-UA" dirty="0" smtClean="0"/>
              <a:t>5 </a:t>
            </a:r>
            <a:r>
              <a:rPr lang="uk-UA" dirty="0"/>
              <a:t>–</a:t>
            </a:r>
            <a:r>
              <a:rPr lang="uk-UA" dirty="0" smtClean="0"/>
              <a:t> ендосперм</a:t>
            </a:r>
          </a:p>
          <a:p>
            <a:r>
              <a:rPr lang="uk-UA" dirty="0" smtClean="0"/>
              <a:t>6 </a:t>
            </a:r>
            <a:r>
              <a:rPr lang="uk-UA" dirty="0"/>
              <a:t>– </a:t>
            </a:r>
            <a:r>
              <a:rPr lang="uk-UA" dirty="0" smtClean="0"/>
              <a:t>насінина шкірка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xmlns="" val="43000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990</TotalTime>
  <Words>248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Піщансьиий навчально - виховний комплекс  « Загальноосвітня школа І – ІІІ ступенів - гімназія» « Вінницька академія неперервної освіти» Лабораторія біології і екології Школа неперервного професійного зростання вчителів біології</vt:lpstr>
      <vt:lpstr>Мета уроку</vt:lpstr>
      <vt:lpstr>Перевірка домашнього завдання.   Робота з таблицею</vt:lpstr>
      <vt:lpstr>Засвоєння нових знань</vt:lpstr>
      <vt:lpstr>Клас Дводольні</vt:lpstr>
      <vt:lpstr>Клас Однодольні</vt:lpstr>
      <vt:lpstr>Слайд 7</vt:lpstr>
      <vt:lpstr>Будова насінини пшениці</vt:lpstr>
      <vt:lpstr>Будова насінини кукурудзи</vt:lpstr>
      <vt:lpstr>                Найбільше насіння у світі   Сейшельська пальма </vt:lpstr>
      <vt:lpstr> Найменше насіння мають орхідеї. Мікроскопічного розміру і невидиме для ока, воно у величезних кількостях розноситься в повітрі. В 1 грамі плоду деяких орхідей міститься понад 990 мільйонів насінин.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насінини</dc:title>
  <dc:creator>Ярослав</dc:creator>
  <cp:lastModifiedBy>Admin</cp:lastModifiedBy>
  <cp:revision>81</cp:revision>
  <dcterms:created xsi:type="dcterms:W3CDTF">2014-11-12T15:45:05Z</dcterms:created>
  <dcterms:modified xsi:type="dcterms:W3CDTF">2016-02-02T18:05:03Z</dcterms:modified>
</cp:coreProperties>
</file>