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7" r:id="rId12"/>
    <p:sldId id="268" r:id="rId13"/>
    <p:sldId id="274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5" d="100"/>
          <a:sy n="35" d="100"/>
        </p:scale>
        <p:origin x="-2070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62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6B82A-EE8C-4260-A08C-B04050F90FBD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A3CFB-F897-4BBA-87C3-B881C7DC61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5302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BEF22-4AE2-4D6E-902A-3F36B03DBE64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45442-5EF6-48B4-AFD3-8BB6EC938F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158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5442-5EF6-48B4-AFD3-8BB6EC938F8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03791A-8650-4DB4-BEA9-38271BDA93DA}" type="datetime1">
              <a:rPr lang="ru-RU" smtClean="0"/>
              <a:pPr/>
              <a:t>02.02.2016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3D01A2-6467-43E9-BC86-0C2C05D3F9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46CD2-3600-4C1A-B28F-23846711F4C1}" type="datetime1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3D01A2-6467-43E9-BC86-0C2C05D3F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2CFB3-D6F6-4778-B60C-B3B29C031BAA}" type="datetime1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3D01A2-6467-43E9-BC86-0C2C05D3F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6765B2-B4A2-479C-8798-4F2AE34AF43C}" type="datetime1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3D01A2-6467-43E9-BC86-0C2C05D3F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38A2D-1D02-4F2C-868A-8AC7E1A469D1}" type="datetime1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3D01A2-6467-43E9-BC86-0C2C05D3F9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267D5D-B994-466C-B7EF-07F353D13930}" type="datetime1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3D01A2-6467-43E9-BC86-0C2C05D3F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A0478B-0CDB-45A5-9709-F79C6A214C62}" type="datetime1">
              <a:rPr lang="ru-RU" smtClean="0"/>
              <a:pPr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3D01A2-6467-43E9-BC86-0C2C05D3F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A9371B-784D-4F5E-A574-8BFA0488EB66}" type="datetime1">
              <a:rPr lang="ru-RU" smtClean="0"/>
              <a:pPr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3D01A2-6467-43E9-BC86-0C2C05D3F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8DC51F-BD7C-4F14-8EB4-6EDC2A7A9D4E}" type="datetime1">
              <a:rPr lang="ru-RU" smtClean="0"/>
              <a:pPr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3D01A2-6467-43E9-BC86-0C2C05D3F9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068E3F-1A77-4978-A396-B3F4109D26B4}" type="datetime1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3D01A2-6467-43E9-BC86-0C2C05D3F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A309E1-8B68-480F-87C3-61746B3900CF}" type="datetime1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3D01A2-6467-43E9-BC86-0C2C05D3F9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A06D040-F920-465D-B171-2F63C9152797}" type="datetime1">
              <a:rPr lang="ru-RU" smtClean="0"/>
              <a:pPr/>
              <a:t>02.02.2016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03D01A2-6467-43E9-BC86-0C2C05D3F9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&#1079;&#1072;&#1087;&#1083;&#1110;&#1076;&#1085;&#1077;&#1085;&#1085;&#1103;\&#1091;&#1088;&#1086;&#1082;%2037%20&#1050;&#1072;&#1082;%20&#1088;&#1072;&#1089;&#1087;&#1091;&#1089;&#1082;&#1072;&#1102;&#1090;&#1089;&#1103;%20&#1094;&#1074;&#1077;&#1090;&#1099;.%20&#1054;&#1095;&#1077;&#1085;&#1100;%20&#1082;&#1088;&#1072;&#1089;&#1080;&#1074;&#1086;!.wmv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142976" y="2000240"/>
            <a:ext cx="7429552" cy="435771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Біологія. 6 клас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lvl="0" indent="-283464" algn="ctr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Тема уроку:</a:t>
            </a:r>
            <a:r>
              <a:rPr lang="uk-UA" sz="3200" b="1" dirty="0"/>
              <a:t> </a:t>
            </a:r>
            <a:endParaRPr lang="uk-UA" sz="3200" b="1" dirty="0" smtClean="0"/>
          </a:p>
          <a:p>
            <a:pPr marL="365760" lvl="0" indent="-283464" algn="ctr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uk-UA" sz="3900" dirty="0" smtClean="0">
                <a:solidFill>
                  <a:srgbClr val="002060"/>
                </a:solidFill>
                <a:latin typeface="Monotype Corsiva" pitchFamily="66" charset="0"/>
              </a:rPr>
              <a:t>Запліднення </a:t>
            </a:r>
            <a:r>
              <a:rPr lang="uk-UA" sz="3900" dirty="0">
                <a:solidFill>
                  <a:srgbClr val="002060"/>
                </a:solidFill>
                <a:latin typeface="Monotype Corsiva" pitchFamily="66" charset="0"/>
              </a:rPr>
              <a:t>у покритонасінних рослин.</a:t>
            </a:r>
            <a:endParaRPr lang="uk-UA" sz="39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365760" lvl="0" indent="-283464" algn="ctr">
              <a:spcBef>
                <a:spcPts val="600"/>
              </a:spcBef>
              <a:buClr>
                <a:schemeClr val="accent1"/>
              </a:buClr>
              <a:buSzPct val="80000"/>
            </a:pP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lvl="0" indent="-283464" algn="ctr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uk-UA" sz="2400" dirty="0" smtClean="0"/>
              <a:t>Учасник школи, вчитель біології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загальноосвітньої школи </a:t>
            </a:r>
          </a:p>
          <a:p>
            <a:pPr marL="365760" lvl="0" indent="-283464" algn="ctr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 – ІІІ ст. № 3 м. Калинівка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365760" lvl="0" indent="-283464" algn="ctr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Калинівського р – ну, Вінницької обл. 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Янушевич Людмила Вікторівна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42976" y="142852"/>
            <a:ext cx="7772400" cy="1512167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Комунальний вищий навчальний заклад </a:t>
            </a:r>
            <a:b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«Вінницька академія неперервної освіти»</a:t>
            </a:r>
            <a:b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Лабораторія біології і екології</a:t>
            </a:r>
            <a:b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Школа неперервного професійного зростання вчителів біології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1604" y="285728"/>
            <a:ext cx="6609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Запліднення у покритонасінних рослин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age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857232"/>
            <a:ext cx="7990920" cy="5500726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01A2-6467-43E9-BC86-0C2C05D3F9C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071546"/>
            <a:ext cx="7786742" cy="4800600"/>
          </a:xfrm>
        </p:spPr>
        <p:txBody>
          <a:bodyPr>
            <a:normAutofit/>
          </a:bodyPr>
          <a:lstStyle/>
          <a:p>
            <a:pPr marL="596646" indent="-514350">
              <a:buClrTx/>
              <a:buSzPct val="100000"/>
              <a:buFont typeface="+mj-lt"/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Вкорочений, видозмінений і обмежений у рості пагін, який пристосований до статевого розмноження рослин, називається …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ClrTx/>
              <a:buSzPct val="100000"/>
              <a:buFont typeface="+mj-lt"/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Головними частинами квітки є …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ClrTx/>
              <a:buSzPct val="100000"/>
              <a:buFont typeface="+mj-lt"/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Жіноча частина квітки називається …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ClrTx/>
              <a:buSzPct val="100000"/>
              <a:buFont typeface="+mj-lt"/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Маточка складається з таких частин ….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ClrTx/>
              <a:buSzPct val="100000"/>
              <a:buFont typeface="+mj-lt"/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Чоловіча частина квітки називається …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ClrTx/>
              <a:buSzPct val="100000"/>
              <a:buFont typeface="+mj-lt"/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Тичинка складається з …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428860" y="285728"/>
            <a:ext cx="47149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«Закінчи речення»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01A2-6467-43E9-BC86-0C2C05D3F9C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b="1" i="1" dirty="0" smtClean="0">
                <a:solidFill>
                  <a:srgbClr val="C00000"/>
                </a:solidFill>
              </a:rPr>
              <a:t>Вправа «Логічний ланцюжок»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071546"/>
            <a:ext cx="8001024" cy="5176854"/>
          </a:xfrm>
        </p:spPr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uk-UA" dirty="0" smtClean="0"/>
              <a:t>Визначити послідовність процесів при статевому розмноженні, записавши правильний порядок з допомогою цифр:</a:t>
            </a:r>
            <a:endParaRPr lang="ru-RU" dirty="0" smtClean="0"/>
          </a:p>
          <a:p>
            <a:pPr fontAlgn="base">
              <a:buNone/>
            </a:pPr>
            <a:r>
              <a:rPr lang="uk-UA" dirty="0" smtClean="0"/>
              <a:t>а) утворення зиготи;</a:t>
            </a:r>
          </a:p>
          <a:p>
            <a:pPr fontAlgn="base">
              <a:buNone/>
            </a:pPr>
            <a:r>
              <a:rPr lang="uk-UA" dirty="0" smtClean="0"/>
              <a:t>б) формування ендосперму;</a:t>
            </a:r>
          </a:p>
          <a:p>
            <a:pPr fontAlgn="base">
              <a:buNone/>
            </a:pPr>
            <a:r>
              <a:rPr lang="uk-UA" dirty="0" smtClean="0"/>
              <a:t>в) утворення пилкової трубки;</a:t>
            </a:r>
          </a:p>
          <a:p>
            <a:pPr fontAlgn="base">
              <a:buNone/>
            </a:pPr>
            <a:r>
              <a:rPr lang="uk-UA" dirty="0" smtClean="0"/>
              <a:t>г) запліднення;</a:t>
            </a:r>
          </a:p>
          <a:p>
            <a:pPr fontAlgn="base">
              <a:buNone/>
            </a:pPr>
            <a:r>
              <a:rPr lang="uk-UA" dirty="0" smtClean="0"/>
              <a:t>д) запилення;</a:t>
            </a:r>
          </a:p>
          <a:p>
            <a:pPr fontAlgn="base">
              <a:buNone/>
            </a:pPr>
            <a:r>
              <a:rPr lang="uk-UA" dirty="0" smtClean="0"/>
              <a:t>є) утворення насіння;</a:t>
            </a:r>
          </a:p>
          <a:p>
            <a:pPr fontAlgn="base">
              <a:buNone/>
            </a:pPr>
            <a:r>
              <a:rPr lang="uk-UA" dirty="0" smtClean="0"/>
              <a:t>ж) проникнення пилкової трубки в насінний зачаток.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01A2-6467-43E9-BC86-0C2C05D3F9C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6636854" cy="654032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solidFill>
                  <a:srgbClr val="C00000"/>
                </a:solidFill>
              </a:rPr>
              <a:t>Вправа «Біологічне лото».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214414" y="1285860"/>
          <a:ext cx="7835779" cy="3060000"/>
        </p:xfrm>
        <a:graphic>
          <a:graphicData uri="http://schemas.openxmlformats.org/drawingml/2006/table">
            <a:tbl>
              <a:tblPr/>
              <a:tblGrid>
                <a:gridCol w="1800000"/>
                <a:gridCol w="2016934"/>
                <a:gridCol w="1959579"/>
                <a:gridCol w="2059266"/>
              </a:tblGrid>
              <a:tr h="1530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Times New Roman"/>
                          <a:ea typeface="Times New Roman"/>
                          <a:cs typeface="Times New Roman"/>
                        </a:rPr>
                        <a:t>6. Зигота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Times New Roman"/>
                          <a:ea typeface="Times New Roman"/>
                          <a:cs typeface="Times New Roman"/>
                        </a:rPr>
                        <a:t>4. Спермій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800" dirty="0">
                          <a:latin typeface="Times New Roman"/>
                          <a:ea typeface="Times New Roman"/>
                          <a:cs typeface="Times New Roman"/>
                        </a:rPr>
                        <a:t>Зародковий мішок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800" dirty="0">
                          <a:latin typeface="Times New Roman"/>
                          <a:ea typeface="Times New Roman"/>
                          <a:cs typeface="Times New Roman"/>
                        </a:rPr>
                        <a:t>Яйцеклітина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9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800" dirty="0">
                          <a:latin typeface="Times New Roman"/>
                          <a:ea typeface="Times New Roman"/>
                          <a:cs typeface="Times New Roman"/>
                        </a:rPr>
                        <a:t>Зародок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800" dirty="0">
                          <a:latin typeface="Times New Roman"/>
                          <a:ea typeface="Times New Roman"/>
                          <a:cs typeface="Times New Roman"/>
                        </a:rPr>
                        <a:t>Запліднення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Пилкова </a:t>
                      </a:r>
                      <a:r>
                        <a:rPr lang="uk-UA" sz="2800" dirty="0">
                          <a:latin typeface="Times New Roman"/>
                          <a:ea typeface="Times New Roman"/>
                          <a:cs typeface="Times New Roman"/>
                        </a:rPr>
                        <a:t>трубка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800" dirty="0">
                          <a:latin typeface="Times New Roman"/>
                          <a:ea typeface="Times New Roman"/>
                          <a:cs typeface="Times New Roman"/>
                        </a:rPr>
                        <a:t>Ендосперм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01A2-6467-43E9-BC86-0C2C05D3F9C6}" type="slidenum">
              <a:rPr lang="ru-RU" smtClean="0"/>
              <a:pPr/>
              <a:t>13</a:t>
            </a:fld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214414" y="1285860"/>
            <a:ext cx="1785950" cy="1500198"/>
            <a:chOff x="1571604" y="4857760"/>
            <a:chExt cx="1714512" cy="157163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571604" y="4857760"/>
              <a:ext cx="1714512" cy="157163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00232" y="5000636"/>
              <a:ext cx="857256" cy="132343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uk-UA" sz="8000" dirty="0" smtClean="0"/>
                <a:t>6</a:t>
              </a:r>
              <a:endParaRPr lang="ru-RU" sz="80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071802" y="1285860"/>
            <a:ext cx="1928826" cy="1500198"/>
            <a:chOff x="1049796" y="4782920"/>
            <a:chExt cx="1714512" cy="157163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049796" y="4782920"/>
              <a:ext cx="1714512" cy="157163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97060" y="4857760"/>
              <a:ext cx="857256" cy="138646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uk-UA" sz="8000" dirty="0" smtClean="0"/>
                <a:t>4</a:t>
              </a:r>
              <a:endParaRPr lang="ru-RU" sz="80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072066" y="1285860"/>
            <a:ext cx="1857388" cy="1500198"/>
            <a:chOff x="1115739" y="3735162"/>
            <a:chExt cx="1714512" cy="15716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115739" y="3735162"/>
              <a:ext cx="1714512" cy="157163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11396" y="3810002"/>
              <a:ext cx="857256" cy="138646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sz="8000" dirty="0" smtClean="0"/>
                <a:t>2</a:t>
              </a:r>
              <a:endParaRPr lang="ru-RU" sz="80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000892" y="1285860"/>
            <a:ext cx="2000264" cy="1500198"/>
            <a:chOff x="1049796" y="4782920"/>
            <a:chExt cx="1714512" cy="157163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049796" y="4782920"/>
              <a:ext cx="1714512" cy="157163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97060" y="4782921"/>
              <a:ext cx="857256" cy="138646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sz="8000" dirty="0" smtClean="0"/>
                <a:t>3</a:t>
              </a:r>
              <a:endParaRPr lang="ru-RU" sz="80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214414" y="2857496"/>
            <a:ext cx="1785950" cy="1500198"/>
            <a:chOff x="229812" y="3959682"/>
            <a:chExt cx="1714512" cy="157163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29812" y="3959682"/>
              <a:ext cx="1714512" cy="157163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2532" y="4034522"/>
              <a:ext cx="857256" cy="138646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uk-UA" sz="8000" dirty="0" smtClean="0"/>
                <a:t>8</a:t>
              </a:r>
              <a:endParaRPr lang="ru-RU" sz="80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071802" y="2857496"/>
            <a:ext cx="1928826" cy="1500198"/>
            <a:chOff x="1049796" y="4782920"/>
            <a:chExt cx="1714512" cy="1571636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1049796" y="4782920"/>
              <a:ext cx="1714512" cy="157163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97060" y="4782921"/>
              <a:ext cx="857256" cy="138646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uk-UA" sz="8000" dirty="0" smtClean="0"/>
                <a:t>1</a:t>
              </a:r>
              <a:endParaRPr lang="ru-RU" sz="8000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072066" y="2857496"/>
            <a:ext cx="1857388" cy="1500198"/>
            <a:chOff x="1049796" y="4782920"/>
            <a:chExt cx="1714512" cy="157163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049796" y="4782920"/>
              <a:ext cx="1714512" cy="157163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97060" y="4782921"/>
              <a:ext cx="857256" cy="138646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uk-UA" sz="8000" dirty="0" smtClean="0"/>
                <a:t>5</a:t>
              </a:r>
              <a:endParaRPr lang="ru-RU" sz="8000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000892" y="2857496"/>
            <a:ext cx="2000264" cy="1500198"/>
            <a:chOff x="1049796" y="4782920"/>
            <a:chExt cx="1714512" cy="157163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1049796" y="4782920"/>
              <a:ext cx="1714512" cy="157163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97060" y="4782921"/>
              <a:ext cx="857256" cy="138646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sz="8000" dirty="0" smtClean="0"/>
                <a:t>7</a:t>
              </a:r>
              <a:endParaRPr lang="ru-RU" sz="8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143108" y="142852"/>
            <a:ext cx="5767398" cy="71438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92D050"/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3600" dirty="0">
                <a:solidFill>
                  <a:srgbClr val="C00000"/>
                </a:solidFill>
                <a:latin typeface="Tahoma" pitchFamily="34" charset="0"/>
              </a:rPr>
              <a:t>Подвійне запліднення</a:t>
            </a:r>
            <a:endParaRPr lang="ru-RU" sz="3600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714612" y="928670"/>
            <a:ext cx="43481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Було відкрите у 1898 р.</a:t>
            </a:r>
          </a:p>
          <a:p>
            <a:pPr algn="ctr"/>
            <a:r>
              <a:rPr lang="uk-UA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С.Г.</a:t>
            </a:r>
            <a:r>
              <a:rPr lang="uk-UA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Навашиним</a:t>
            </a:r>
            <a:r>
              <a:rPr lang="uk-UA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bio-6kl-kostikov-ukr-162.jpg"/>
          <p:cNvPicPr>
            <a:picLocks noChangeAspect="1"/>
          </p:cNvPicPr>
          <p:nvPr/>
        </p:nvPicPr>
        <p:blipFill>
          <a:blip r:embed="rId2" cstate="print"/>
          <a:srcRect l="35268" t="3583" b="8469"/>
          <a:stretch>
            <a:fillRect/>
          </a:stretch>
        </p:blipFill>
        <p:spPr>
          <a:xfrm>
            <a:off x="4286248" y="1714488"/>
            <a:ext cx="4411935" cy="3286148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01A2-6467-43E9-BC86-0C2C05D3F9C6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124" name="Picture 4" descr="http://www.timacad.ru/faculty/sad/botanika/Rostovzev.jpg"/>
          <p:cNvPicPr>
            <a:picLocks noChangeAspect="1" noChangeArrowheads="1"/>
          </p:cNvPicPr>
          <p:nvPr/>
        </p:nvPicPr>
        <p:blipFill>
          <a:blip r:embed="rId3" cstate="print"/>
          <a:srcRect r="3226"/>
          <a:stretch>
            <a:fillRect/>
          </a:stretch>
        </p:blipFill>
        <p:spPr bwMode="auto">
          <a:xfrm>
            <a:off x="1785918" y="1643050"/>
            <a:ext cx="2013954" cy="3341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071538" y="5357826"/>
            <a:ext cx="7643866" cy="95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Проблема. </a:t>
            </a:r>
          </a:p>
          <a:p>
            <a:pPr marL="0" marR="0" lvl="0" indent="4508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Чому запліднення у покритонасінних рослин є подвійним?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Группа 44"/>
          <p:cNvGrpSpPr/>
          <p:nvPr/>
        </p:nvGrpSpPr>
        <p:grpSpPr>
          <a:xfrm>
            <a:off x="1000100" y="214290"/>
            <a:ext cx="7858180" cy="5903095"/>
            <a:chOff x="785786" y="142852"/>
            <a:chExt cx="7858180" cy="5903095"/>
          </a:xfrm>
        </p:grpSpPr>
        <p:sp>
          <p:nvSpPr>
            <p:cNvPr id="30722" name="Oval 2"/>
            <p:cNvSpPr>
              <a:spLocks noChangeArrowheads="1"/>
            </p:cNvSpPr>
            <p:nvPr/>
          </p:nvSpPr>
          <p:spPr bwMode="auto">
            <a:xfrm>
              <a:off x="2928926" y="2143116"/>
              <a:ext cx="3683012" cy="127793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71802" y="2357430"/>
              <a:ext cx="34290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Результат подвійного запліднення</a:t>
              </a:r>
              <a:endParaRPr lang="ru-RU" sz="2400" b="1" dirty="0"/>
            </a:p>
          </p:txBody>
        </p:sp>
        <p:sp>
          <p:nvSpPr>
            <p:cNvPr id="30726" name="Line 6"/>
            <p:cNvSpPr>
              <a:spLocks noChangeShapeType="1"/>
            </p:cNvSpPr>
            <p:nvPr/>
          </p:nvSpPr>
          <p:spPr bwMode="auto">
            <a:xfrm>
              <a:off x="1714479" y="1643050"/>
              <a:ext cx="45719" cy="22860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 flipH="1" flipV="1">
              <a:off x="2214546" y="1643050"/>
              <a:ext cx="1243014" cy="671514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27" name="Line 7"/>
            <p:cNvSpPr>
              <a:spLocks noChangeShapeType="1"/>
            </p:cNvSpPr>
            <p:nvPr/>
          </p:nvSpPr>
          <p:spPr bwMode="auto">
            <a:xfrm flipV="1">
              <a:off x="6215074" y="1500174"/>
              <a:ext cx="928694" cy="84296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928662" y="857232"/>
              <a:ext cx="1785950" cy="71438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7143768" y="928670"/>
              <a:ext cx="1428760" cy="64294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6643702" y="3857628"/>
              <a:ext cx="1928826" cy="78581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857224" y="3857628"/>
              <a:ext cx="1714512" cy="78581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071538" y="1928802"/>
              <a:ext cx="1143008" cy="50006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7143768" y="2000240"/>
              <a:ext cx="1428760" cy="64294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6715140" y="5214950"/>
              <a:ext cx="1571636" cy="71438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1000100" y="5214950"/>
              <a:ext cx="1500198" cy="78581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7715271" y="1643050"/>
              <a:ext cx="45719" cy="22860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7572396" y="4714884"/>
              <a:ext cx="71438" cy="50006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1714480" y="4714884"/>
              <a:ext cx="45719" cy="42862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3571868" y="3929066"/>
              <a:ext cx="2571768" cy="78581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4071934" y="5214950"/>
              <a:ext cx="1714512" cy="78581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auto">
            <a:xfrm flipH="1">
              <a:off x="2214546" y="3214686"/>
              <a:ext cx="1171576" cy="64294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>
              <a:off x="4669158" y="3500438"/>
              <a:ext cx="45719" cy="42862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6357950" y="3143248"/>
              <a:ext cx="1000132" cy="71438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4714875" y="4786322"/>
              <a:ext cx="45719" cy="42862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00100" y="928670"/>
              <a:ext cx="1643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dirty="0" smtClean="0">
                  <a:latin typeface="Times New Roman" pitchFamily="18" charset="0"/>
                  <a:cs typeface="Times New Roman" pitchFamily="18" charset="0"/>
                </a:rPr>
                <a:t>Із зав'язі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1031" descr="C:\Users\Павленко\Pictures\Будова квітки\утвор плодов.jpg"/>
            <p:cNvSpPr>
              <a:spLocks noChangeArrowheads="1"/>
            </p:cNvSpPr>
            <p:nvPr/>
          </p:nvSpPr>
          <p:spPr bwMode="auto">
            <a:xfrm>
              <a:off x="3500430" y="142852"/>
              <a:ext cx="2786082" cy="1914516"/>
            </a:xfrm>
            <a:prstGeom prst="rect">
              <a:avLst/>
            </a:prstGeom>
            <a:blipFill dpi="0" rotWithShape="0">
              <a:blip r:embed="rId2" cstate="print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14414" y="1928802"/>
              <a:ext cx="9286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 smtClean="0">
                  <a:latin typeface="Times New Roman" pitchFamily="18" charset="0"/>
                  <a:cs typeface="Times New Roman" pitchFamily="18" charset="0"/>
                </a:rPr>
                <a:t>Плід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43768" y="1000108"/>
              <a:ext cx="1428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>
                  <a:latin typeface="Times New Roman" pitchFamily="18" charset="0"/>
                  <a:cs typeface="Times New Roman" pitchFamily="18" charset="0"/>
                </a:rPr>
                <a:t>Із зиготи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215206" y="2071678"/>
              <a:ext cx="1357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>
                  <a:latin typeface="Times New Roman" pitchFamily="18" charset="0"/>
                  <a:cs typeface="Times New Roman" pitchFamily="18" charset="0"/>
                </a:rPr>
                <a:t>Зародок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85786" y="3857628"/>
              <a:ext cx="19288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 smtClean="0">
                  <a:latin typeface="Times New Roman" pitchFamily="18" charset="0"/>
                  <a:cs typeface="Times New Roman" pitchFamily="18" charset="0"/>
                </a:rPr>
                <a:t>З насінного зачатку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71538" y="5357826"/>
              <a:ext cx="1643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>
                  <a:latin typeface="Times New Roman" pitchFamily="18" charset="0"/>
                  <a:cs typeface="Times New Roman" pitchFamily="18" charset="0"/>
                </a:rPr>
                <a:t>Насінина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00430" y="3857628"/>
              <a:ext cx="25717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 smtClean="0">
                  <a:latin typeface="Times New Roman" pitchFamily="18" charset="0"/>
                  <a:cs typeface="Times New Roman" pitchFamily="18" charset="0"/>
                </a:rPr>
                <a:t>З покриву насінного зачатку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143372" y="5214950"/>
              <a:ext cx="15716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 smtClean="0">
                  <a:latin typeface="Times New Roman" pitchFamily="18" charset="0"/>
                  <a:cs typeface="Times New Roman" pitchFamily="18" charset="0"/>
                </a:rPr>
                <a:t>Шкірочка насінини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643702" y="3786190"/>
              <a:ext cx="200026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2400" dirty="0" smtClean="0">
                  <a:latin typeface="Times New Roman" pitchFamily="18" charset="0"/>
                  <a:cs typeface="Times New Roman" pitchFamily="18" charset="0"/>
                </a:rPr>
                <a:t>З центральної клітини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715140" y="5143512"/>
              <a:ext cx="16430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>
                  <a:latin typeface="Times New Roman" pitchFamily="18" charset="0"/>
                  <a:cs typeface="Times New Roman" pitchFamily="18" charset="0"/>
                </a:rPr>
                <a:t>Ендосперм насінини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01A2-6467-43E9-BC86-0C2C05D3F9C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428604"/>
            <a:ext cx="7790712" cy="1714512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Китайське прислів’я: </a:t>
            </a:r>
          </a:p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</a:rPr>
              <a:t>«Поки квітки не відцвітуть, плоди не зав’яжуться».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2357430"/>
            <a:ext cx="778674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Домашнє завдання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Опрацювати відповідний §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Творче завдання за бажанням: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Підготувати  матеріал до рубрики « Значення плодів»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Скласти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сенкан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на тему: « Запліднення»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01A2-6467-43E9-BC86-0C2C05D3F9C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428604"/>
            <a:ext cx="3136392" cy="72547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Література: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214422"/>
            <a:ext cx="7719274" cy="48006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Навчальні програми для загальноосвітніх навчальних закладів: Біологія. 6-9 класи. – К.: Видавничий дім «Освіта», 2013. </a:t>
            </a:r>
          </a:p>
          <a:p>
            <a:pPr lvl="0">
              <a:lnSpc>
                <a:spcPct val="12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Біологія: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підруч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для  6 кл.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загальноосвіт.навч.закл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/ І.Ю.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Костіков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та ін. – К.: Видавничий дім «Освіта», 2014 – 256с.</a:t>
            </a:r>
          </a:p>
          <a:p>
            <a:pPr>
              <a:lnSpc>
                <a:spcPct val="12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М.М. Мусієнко, Ю.Г. Вервес, П.С.Славний, П.Г.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Балан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М.Ф. Войцехівський. Біологія 6 клас. К.,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Генеза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2000.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refine.org.ua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school.xvatit.com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shkola.ua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uk.wikipedia.org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http://pti.kiev.ua/prezent/prez7/72-prezentacija-listok-dlja-7-klasu.html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01A2-6467-43E9-BC86-0C2C05D3F9C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142852"/>
            <a:ext cx="4000528" cy="35719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Біологічні задачі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4214842" cy="12858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Чому рослини, що цвітуть увечері та вночі, частіше мають віночки білого і жовтого кольорів?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5000628" y="1500174"/>
            <a:ext cx="4000512" cy="1773198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Чому безвітряна погода під час цвітіння може стати причиною зниження врожайності жита, а на врожай пшениці така погода не вплине?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14282" y="3143248"/>
            <a:ext cx="4572000" cy="1940957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Пустоцвіти, розташовані на головному стеблі та бічних пагонах огірків, не утворюють плодів. Недосвідчений городник подумав, що оскільки пустоцвіти не утворять плодів, то вони зайві, і обірвав їх. Якої помилки він припустився?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вырезанными соседними углами 6"/>
          <p:cNvSpPr/>
          <p:nvPr/>
        </p:nvSpPr>
        <p:spPr>
          <a:xfrm>
            <a:off x="5000628" y="3929066"/>
            <a:ext cx="4000528" cy="1773198"/>
          </a:xfrm>
          <a:prstGeom prst="snip2Same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Квітка томата ще в бутоні була закрита марлевим мішечком. Бутон розпустився, потім утворився плід. Яким шляхом відбулося запилення?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одним вырезанным скругленным углом 7"/>
          <p:cNvSpPr/>
          <p:nvPr/>
        </p:nvSpPr>
        <p:spPr>
          <a:xfrm>
            <a:off x="500034" y="5286388"/>
            <a:ext cx="4429124" cy="1387435"/>
          </a:xfrm>
          <a:prstGeom prst="snip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Квітка вишні ще в бутоні була закрита марлевим мішечком. Бутон розпустився, цвітіння закінчилося, але плід не утворився. Чому?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botanichka.ru/wp-content/uploads/2010/11/Mirabilis-jalapa-520x3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89824"/>
            <a:ext cx="1785950" cy="12726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 descr="http://natureworld.ru/misc/plants/speed_plants/secale_cerea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428604"/>
            <a:ext cx="1643074" cy="1114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s44.radikal.ru/i104/0905/d5/1401e4fb20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571480"/>
            <a:ext cx="1500198" cy="1011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http://syperdacha.ru/wp-content/uploads/2015/04/opyleni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09" y="3000372"/>
            <a:ext cx="1479577" cy="1148152"/>
          </a:xfrm>
          <a:prstGeom prst="rect">
            <a:avLst/>
          </a:prstGeom>
          <a:noFill/>
        </p:spPr>
      </p:pic>
      <p:pic>
        <p:nvPicPr>
          <p:cNvPr id="1034" name="Picture 10" descr="http://moscvichka.ru/photo/moscvichka/2014/06/doc6fmk3a7z4dyysvnto3j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5643578"/>
            <a:ext cx="1571636" cy="1096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6" name="Picture 12" descr="http://grandwallpapers.net/photo/bolshie-tsveti-vishni-1024x57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2" y="5643578"/>
            <a:ext cx="1904971" cy="1071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01A2-6467-43E9-BC86-0C2C05D3F9C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42844" y="142852"/>
            <a:ext cx="4643438" cy="4669036"/>
          </a:xfrm>
          <a:prstGeom prst="horizontalScroll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Квітка всю ніч готує мед</a:t>
            </a:r>
            <a:b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Бджолу веселу в гості жде :</a:t>
            </a:r>
            <a:b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Бери,але як другу</a:t>
            </a:r>
            <a:b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Зроби мені послугу:</a:t>
            </a:r>
            <a:b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Пилок мій віднеси сусіду</a:t>
            </a:r>
            <a:b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Бджола несе - і от</a:t>
            </a:r>
            <a:b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Квітка зав’яла, і спіє плід…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17411" name="Picture 3" descr="http://t.wallpaperweb.org/wallpaper/development/1920x1080/Bee_on_flower.jpg"/>
          <p:cNvPicPr>
            <a:picLocks noChangeAspect="1" noChangeArrowheads="1"/>
          </p:cNvPicPr>
          <p:nvPr/>
        </p:nvPicPr>
        <p:blipFill>
          <a:blip r:embed="rId2" cstate="print"/>
          <a:srcRect l="12500" r="12500"/>
          <a:stretch>
            <a:fillRect/>
          </a:stretch>
        </p:blipFill>
        <p:spPr bwMode="auto">
          <a:xfrm>
            <a:off x="3857620" y="2714620"/>
            <a:ext cx="5060508" cy="4008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413" name="Picture 5" descr="http://www.motto.net.ua/download.php?file=201209/1366x768/motto.net.ua-14098.jpg"/>
          <p:cNvPicPr>
            <a:picLocks noChangeAspect="1" noChangeArrowheads="1"/>
          </p:cNvPicPr>
          <p:nvPr/>
        </p:nvPicPr>
        <p:blipFill>
          <a:blip r:embed="rId3" cstate="print"/>
          <a:srcRect l="20696" r="23684"/>
          <a:stretch>
            <a:fillRect/>
          </a:stretch>
        </p:blipFill>
        <p:spPr bwMode="auto">
          <a:xfrm>
            <a:off x="5429256" y="285728"/>
            <a:ext cx="3071834" cy="2676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5" name="Picture 7" descr="http://images7.alphacoders.com/550/5501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357694"/>
            <a:ext cx="3218883" cy="2214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01A2-6467-43E9-BC86-0C2C05D3F9C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428604"/>
            <a:ext cx="535097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Вправа «Так-ні».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785794"/>
            <a:ext cx="8286776" cy="6357982"/>
          </a:xfrm>
        </p:spPr>
        <p:txBody>
          <a:bodyPr>
            <a:normAutofit fontScale="32500" lnSpcReduction="20000"/>
          </a:bodyPr>
          <a:lstStyle/>
          <a:p>
            <a:pPr marL="596646" lvl="0" indent="-514350" fontAlgn="base">
              <a:buClrTx/>
              <a:buSzPct val="90000"/>
              <a:buFont typeface="+mj-lt"/>
              <a:buAutoNum type="arabicPeriod"/>
            </a:pPr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Частина пагона, яка несе на собі квітку – квітконіжка.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lvl="0" indent="-514350" fontAlgn="base">
              <a:buClrTx/>
              <a:buSzPct val="90000"/>
              <a:buFont typeface="+mj-lt"/>
              <a:buAutoNum type="arabicPeriod"/>
            </a:pPr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Віночок – зелені листки розташовані біля яскравих чашолистиків.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lvl="0" indent="-514350" fontAlgn="base">
              <a:buClrTx/>
              <a:buSzPct val="90000"/>
              <a:buFont typeface="+mj-lt"/>
              <a:buAutoNum type="arabicPeriod"/>
            </a:pPr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Чашолистики яскравим кольором приваблюють комах.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lvl="0" indent="-514350" fontAlgn="base">
              <a:buClrTx/>
              <a:buSzPct val="90000"/>
              <a:buFont typeface="+mj-lt"/>
              <a:buAutoNum type="arabicPeriod"/>
            </a:pPr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Маточка складається з приймочки, стовпчика і зав’язі.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lvl="0" indent="-514350" fontAlgn="base">
              <a:buClrTx/>
              <a:buSzPct val="90000"/>
              <a:buFont typeface="+mj-lt"/>
              <a:buAutoNum type="arabicPeriod"/>
            </a:pPr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У середині квітки знаходиться тичинка, з усіх сторін оточена маточками.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lvl="0" indent="-514350" fontAlgn="base">
              <a:buClrTx/>
              <a:buSzPct val="90000"/>
              <a:buFont typeface="+mj-lt"/>
              <a:buAutoNum type="arabicPeriod"/>
            </a:pPr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У пиляку тичинки знаходиться пилок.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lvl="0" indent="-514350" fontAlgn="base">
              <a:buClrTx/>
              <a:buSzPct val="90000"/>
              <a:buFont typeface="+mj-lt"/>
              <a:buAutoNum type="arabicPeriod"/>
            </a:pPr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Якщо квітка має і маточки, і тичинки, то вона  називається   двостатевою.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lvl="0" indent="-514350" fontAlgn="base">
              <a:buClrTx/>
              <a:buSzPct val="90000"/>
              <a:buFont typeface="+mj-lt"/>
              <a:buAutoNum type="arabicPeriod"/>
            </a:pPr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У дводомних рослин чоловічі і жіночі квіти розміщені на одній рослині.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lvl="0" indent="-514350" fontAlgn="base">
              <a:buClrTx/>
              <a:buSzPct val="90000"/>
              <a:buFont typeface="+mj-lt"/>
              <a:buAutoNum type="arabicPeriod"/>
            </a:pPr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Щиток, початок, китиця, сережка – складні суцвіття.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lvl="0" indent="-514350" fontAlgn="base">
              <a:buClrTx/>
              <a:buSzPct val="90000"/>
              <a:buFont typeface="+mj-lt"/>
              <a:buAutoNum type="arabicPeriod"/>
            </a:pPr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Комахозапильні рослини ростуть на відкритій місцевості, утворюючи зарості одного виду, мають сухий, легкий пилок.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lvl="0" indent="-514350" fontAlgn="base">
              <a:buClrTx/>
              <a:buSzPct val="90000"/>
              <a:buFont typeface="+mj-lt"/>
              <a:buAutoNum type="arabicPeriod"/>
            </a:pPr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При штучному опилюванні людина переносить пилок з тичинок одних рослин на приймочки інших.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lvl="0" indent="-514350" fontAlgn="base">
              <a:buClrTx/>
              <a:buSzPct val="90000"/>
              <a:buFont typeface="+mj-lt"/>
              <a:buAutoNum type="arabicPeriod"/>
            </a:pPr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Вітрозапильні рослини мають яскравий віночок, привабливий запах, великі квіти або суцвіття.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SzPct val="9000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01A2-6467-43E9-BC86-0C2C05D3F9C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428604"/>
            <a:ext cx="3707896" cy="296842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Відповіді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28" y="928670"/>
          <a:ext cx="7072368" cy="1500198"/>
        </p:xfrm>
        <a:graphic>
          <a:graphicData uri="http://schemas.openxmlformats.org/drawingml/2006/table">
            <a:tbl>
              <a:tblPr/>
              <a:tblGrid>
                <a:gridCol w="589364"/>
                <a:gridCol w="589364"/>
                <a:gridCol w="589364"/>
                <a:gridCol w="589364"/>
                <a:gridCol w="589364"/>
                <a:gridCol w="589364"/>
                <a:gridCol w="589364"/>
                <a:gridCol w="589364"/>
                <a:gridCol w="589364"/>
                <a:gridCol w="589364"/>
                <a:gridCol w="589364"/>
                <a:gridCol w="589364"/>
              </a:tblGrid>
              <a:tr h="718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215" marR="69215" marT="34290" marB="34290" anchor="ctr">
                    <a:lnL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215" marR="69215" marT="34290" marB="34290" anchor="ctr">
                    <a:lnL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215" marR="69215" marT="34290" marB="34290" anchor="ctr">
                    <a:lnL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215" marR="69215" marT="34290" marB="34290" anchor="ctr">
                    <a:lnL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215" marR="69215" marT="34290" marB="34290" anchor="ctr">
                    <a:lnL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215" marR="69215" marT="34290" marB="34290" anchor="ctr">
                    <a:lnL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215" marR="69215" marT="34290" marB="34290" anchor="ctr">
                    <a:lnL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215" marR="69215" marT="34290" marB="34290" anchor="ctr">
                    <a:lnL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215" marR="69215" marT="34290" marB="34290" anchor="ctr">
                    <a:lnL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215" marR="69215" marT="34290" marB="34290" anchor="ctr">
                    <a:lnL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215" marR="69215" marT="34290" marB="34290" anchor="ctr">
                    <a:lnL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215" marR="69215" marT="34290" marB="34290" anchor="ctr">
                    <a:lnL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1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215" marR="69215" marT="34290" marB="34290" anchor="ctr">
                    <a:lnL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215" marR="69215" marT="34290" marB="34290" anchor="ctr">
                    <a:lnL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215" marR="69215" marT="34290" marB="34290" anchor="ctr">
                    <a:lnL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215" marR="69215" marT="34290" marB="34290" anchor="ctr">
                    <a:lnL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215" marR="69215" marT="34290" marB="34290" anchor="ctr">
                    <a:lnL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215" marR="69215" marT="34290" marB="34290" anchor="ctr">
                    <a:lnL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215" marR="69215" marT="34290" marB="34290" anchor="ctr">
                    <a:lnL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215" marR="69215" marT="34290" marB="34290" anchor="ctr">
                    <a:lnL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215" marR="69215" marT="34290" marB="34290" anchor="ctr">
                    <a:lnL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215" marR="69215" marT="34290" marB="34290" anchor="ctr">
                    <a:lnL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215" marR="69215" marT="34290" marB="34290" anchor="ctr">
                    <a:lnL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215" marR="69215" marT="34290" marB="34290" anchor="ctr">
                    <a:lnL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pic>
        <p:nvPicPr>
          <p:cNvPr id="18434" name="Picture 2" descr="http://wallpapertvs.com/wp-content/uploads/2014/08/anza-borrego-state-park-at-sunrise-califor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643182"/>
            <a:ext cx="7286676" cy="409875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01A2-6467-43E9-BC86-0C2C05D3F9C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01A2-6467-43E9-BC86-0C2C05D3F9C6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" name="урок 37 Как распускаются цветы. Очень красиво!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7569518" cy="1928826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уроку: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4900" b="1" dirty="0" smtClean="0">
                <a:solidFill>
                  <a:srgbClr val="002060"/>
                </a:solidFill>
                <a:latin typeface="Monotype Corsiva" pitchFamily="66" charset="0"/>
              </a:rPr>
              <a:t>«Запліднення у покритонасінних рослин»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714620"/>
            <a:ext cx="7498080" cy="35337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dirty="0" smtClean="0">
                <a:solidFill>
                  <a:srgbClr val="C00000"/>
                </a:solidFill>
              </a:rPr>
              <a:t>Наші завдання: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596646" indent="-514350">
              <a:buClrTx/>
              <a:buSzPct val="100000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З'ясувати, у яких частинах квітки формуються статеві клітини.</a:t>
            </a:r>
          </a:p>
          <a:p>
            <a:pPr marL="596646" indent="-514350">
              <a:buClrTx/>
              <a:buSzPct val="100000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Визначити особливості процесу запліднення у квіткових рослин.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ClrTx/>
              <a:buSzPct val="100000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Яке біологічне значення подвійного запліднення</a:t>
            </a:r>
            <a:r>
              <a:rPr lang="uk-UA" dirty="0" smtClean="0"/>
              <a:t>? 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01A2-6467-43E9-BC86-0C2C05D3F9C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500298" y="142852"/>
            <a:ext cx="4643470" cy="642942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92D050"/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Tahoma" pitchFamily="34" charset="0"/>
              </a:rPr>
              <a:t>Пригадаймо</a:t>
            </a:r>
            <a:r>
              <a:rPr lang="uk-UA" sz="3600" b="1" dirty="0">
                <a:solidFill>
                  <a:srgbClr val="C00000"/>
                </a:solidFill>
                <a:latin typeface="Tahoma" pitchFamily="34" charset="0"/>
              </a:rPr>
              <a:t>:</a:t>
            </a:r>
            <a:endParaRPr lang="ru-RU" sz="36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 r="2390"/>
          <a:stretch>
            <a:fillRect/>
          </a:stretch>
        </p:blipFill>
        <p:spPr bwMode="auto">
          <a:xfrm>
            <a:off x="142844" y="1214422"/>
            <a:ext cx="8858312" cy="440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01A2-6467-43E9-BC86-0C2C05D3F9C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завяз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42852"/>
            <a:ext cx="6215106" cy="6565946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01A2-6467-43E9-BC86-0C2C05D3F9C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798</TotalTime>
  <Words>605</Words>
  <Application>Microsoft Office PowerPoint</Application>
  <PresentationFormat>Экран (4:3)</PresentationFormat>
  <Paragraphs>144</Paragraphs>
  <Slides>17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Слайд 1</vt:lpstr>
      <vt:lpstr>Біологічні задачі</vt:lpstr>
      <vt:lpstr>Слайд 3</vt:lpstr>
      <vt:lpstr>Вправа «Так-ні». </vt:lpstr>
      <vt:lpstr>Відповіді</vt:lpstr>
      <vt:lpstr>Слайд 6</vt:lpstr>
      <vt:lpstr> Тема уроку:  «Запліднення у покритонасінних рослин»  </vt:lpstr>
      <vt:lpstr>Слайд 8</vt:lpstr>
      <vt:lpstr>Слайд 9</vt:lpstr>
      <vt:lpstr>Слайд 10</vt:lpstr>
      <vt:lpstr>Слайд 11</vt:lpstr>
      <vt:lpstr>Вправа «Логічний ланцюжок» </vt:lpstr>
      <vt:lpstr> Вправа «Біологічне лото».  </vt:lpstr>
      <vt:lpstr>Слайд 14</vt:lpstr>
      <vt:lpstr>Слайд 15</vt:lpstr>
      <vt:lpstr>Слайд 16</vt:lpstr>
      <vt:lpstr>Література: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43</cp:revision>
  <dcterms:created xsi:type="dcterms:W3CDTF">2016-01-03T12:55:37Z</dcterms:created>
  <dcterms:modified xsi:type="dcterms:W3CDTF">2016-02-02T17:41:42Z</dcterms:modified>
</cp:coreProperties>
</file>