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9" r:id="rId2"/>
    <p:sldId id="272" r:id="rId3"/>
    <p:sldId id="258" r:id="rId4"/>
    <p:sldId id="274" r:id="rId5"/>
    <p:sldId id="275" r:id="rId6"/>
    <p:sldId id="276" r:id="rId7"/>
    <p:sldId id="277" r:id="rId8"/>
    <p:sldId id="278" r:id="rId9"/>
    <p:sldId id="271" r:id="rId10"/>
    <p:sldId id="28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A0344-B6A5-441C-8D0C-C5C0C43BA851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963D5-5575-4B95-BD60-9E9AA726DC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A0344-B6A5-441C-8D0C-C5C0C43BA851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963D5-5575-4B95-BD60-9E9AA726D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A0344-B6A5-441C-8D0C-C5C0C43BA851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963D5-5575-4B95-BD60-9E9AA726D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A0344-B6A5-441C-8D0C-C5C0C43BA851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963D5-5575-4B95-BD60-9E9AA726D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A0344-B6A5-441C-8D0C-C5C0C43BA851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963D5-5575-4B95-BD60-9E9AA726DC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A0344-B6A5-441C-8D0C-C5C0C43BA851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963D5-5575-4B95-BD60-9E9AA726D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A0344-B6A5-441C-8D0C-C5C0C43BA851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963D5-5575-4B95-BD60-9E9AA726D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A0344-B6A5-441C-8D0C-C5C0C43BA851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963D5-5575-4B95-BD60-9E9AA726D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A0344-B6A5-441C-8D0C-C5C0C43BA851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963D5-5575-4B95-BD60-9E9AA726DC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A0344-B6A5-441C-8D0C-C5C0C43BA851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963D5-5575-4B95-BD60-9E9AA726D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A0344-B6A5-441C-8D0C-C5C0C43BA851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963D5-5575-4B95-BD60-9E9AA726DC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1CA0344-B6A5-441C-8D0C-C5C0C43BA851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D9963D5-5575-4B95-BD60-9E9AA726DC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772400" cy="151216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Комунальний вищий навчальний заклад </a:t>
            </a:r>
            <a:br>
              <a:rPr lang="uk-UA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«Вінницька академія неперервної освіти»</a:t>
            </a:r>
            <a:br>
              <a:rPr lang="uk-UA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Лабораторія </a:t>
            </a:r>
            <a:r>
              <a:rPr lang="uk-UA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біології </a:t>
            </a:r>
            <a:r>
              <a:rPr lang="uk-UA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 екології</a:t>
            </a:r>
            <a:br>
              <a:rPr lang="uk-UA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Школа неперервного професійного зростання вчителів біології</a:t>
            </a:r>
            <a:endParaRPr lang="uk-UA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857364"/>
            <a:ext cx="8172400" cy="4451956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Біологія. 6 клас</a:t>
            </a:r>
          </a:p>
          <a:p>
            <a:pPr algn="ctr"/>
            <a:endParaRPr lang="uk-UA" sz="3200" dirty="0" smtClean="0">
              <a:solidFill>
                <a:schemeClr val="tx1"/>
              </a:solidFill>
            </a:endParaRPr>
          </a:p>
          <a:p>
            <a:pPr algn="ctr"/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Тема уроку:</a:t>
            </a:r>
            <a:r>
              <a:rPr lang="uk-UA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Суцвіття,  їх різноманітність і біологічне значення</a:t>
            </a:r>
            <a:endParaRPr lang="ru-RU" sz="2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dirty="0" smtClean="0">
              <a:solidFill>
                <a:schemeClr val="tx1"/>
              </a:solidFill>
            </a:endParaRPr>
          </a:p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Учасник школи, вчитель біології </a:t>
            </a:r>
            <a:endParaRPr lang="uk-UA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Комунального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закладу </a:t>
            </a:r>
          </a:p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“Навчально-виховний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 І-ІІІ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ступенів “ліцей-школа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 Козятинської міської ради Вінницької області</a:t>
            </a:r>
          </a:p>
          <a:p>
            <a:pPr algn="ctr"/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Новаківська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Оксана Олексіївна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/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657244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357166"/>
            <a:ext cx="7604918" cy="589123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dirty="0" smtClean="0">
                <a:solidFill>
                  <a:srgbClr val="C00000"/>
                </a:solidFill>
              </a:rPr>
              <a:t>Література: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Біологія: підруч. для  6 кл. загальноосвіт.навч.закл. / І.Ю. Костіков та ін. – К.: Видавничий дім «Освіта», 2014 – 256с.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Біологія: навч.посібник/А.О.Слоюсарев, О.В.Самсонов, В.М. Мухін та ін; За ред. та пер. з рос. В.О. Мотузного. – К.: Вища школа, 1995 - 607 с.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Біологія: навч.посібник/Т.Л.Богданова, О.В. Денисьєвський та ін; За ред. К.М.Ситника  – К.: Наукова думка, 1998 - 682 с.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Біологія: Довідник школяра та студента. – Донецьк: ТОВ З-13 ВКФ «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БАО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», 2008 - 688 с.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1142984"/>
            <a:ext cx="785814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Завдання для учнів:</a:t>
            </a:r>
          </a:p>
          <a:p>
            <a:pPr lvl="0">
              <a:lnSpc>
                <a:spcPct val="150000"/>
              </a:lnSpc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- ознайомитись 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з поняттям суцвіття;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- ознайомитись 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з різноманітністю суцвіть;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- ознайомитись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з функціями суцвіть.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09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357166"/>
            <a:ext cx="77791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Проблемне </a:t>
            </a:r>
            <a:r>
              <a:rPr lang="uk-UA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запитання</a:t>
            </a:r>
            <a:r>
              <a:rPr lang="uk-UA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uk-UA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 гадаєте, чому у троянди одна квітка, а у конвалії багато дрібних квіток, які зібрані у групи?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Яке це має значення в житті рослин?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38" y="3000372"/>
            <a:ext cx="2857500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173" y="2882860"/>
            <a:ext cx="3228975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9621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s://pp.vk.me/c608822/v608822862/150fd/0xLPUGO_4R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69944"/>
            <a:ext cx="3312368" cy="3181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18"/>
          <a:stretch/>
        </p:blipFill>
        <p:spPr bwMode="auto">
          <a:xfrm>
            <a:off x="3419872" y="1481242"/>
            <a:ext cx="2807707" cy="31815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https://upload.wikimedia.org/wikipedia/commons/thumb/b/ba/Inflorescences_Spike_Kwiatostan_K%C5%82os.svg/50px-Inflorescences_Spike_Kwiatostan_K%C5%82os.svg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579" y="1481241"/>
            <a:ext cx="648677" cy="317025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http://www.studfiles.ru/html/2706/293/html_9Y18B_5nJU.V9DH/htmlconvd-dcZKpF_html_m39a55811.jp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02"/>
          <a:stretch/>
        </p:blipFill>
        <p:spPr bwMode="auto">
          <a:xfrm>
            <a:off x="6845812" y="1481242"/>
            <a:ext cx="2046668" cy="317025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83568" y="4904354"/>
            <a:ext cx="1435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Китиця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20203" y="4888718"/>
            <a:ext cx="1607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Сережка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92280" y="4910695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Колос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67744" y="548680"/>
            <a:ext cx="5354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Прості суцвіття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434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3568" y="4904354"/>
            <a:ext cx="1563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Початок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20203" y="5661248"/>
            <a:ext cx="1343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Щиток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32850" y="5661248"/>
            <a:ext cx="1527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Зонтик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66" t="7013" r="14292"/>
          <a:stretch/>
        </p:blipFill>
        <p:spPr bwMode="auto">
          <a:xfrm>
            <a:off x="642910" y="1285860"/>
            <a:ext cx="1440160" cy="35568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 descr="http://cveti.km.ua/image/cache/data/vetka/455664455-500x500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7" r="30698"/>
          <a:stretch/>
        </p:blipFill>
        <p:spPr bwMode="auto">
          <a:xfrm>
            <a:off x="1714480" y="1000108"/>
            <a:ext cx="1842923" cy="359168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354" y="1105354"/>
            <a:ext cx="2408796" cy="2323646"/>
          </a:xfrm>
          <a:prstGeom prst="rect">
            <a:avLst/>
          </a:prstGeom>
        </p:spPr>
      </p:pic>
      <p:pic>
        <p:nvPicPr>
          <p:cNvPr id="15" name="Рисунок 1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354" y="3429000"/>
            <a:ext cx="2408797" cy="2004915"/>
          </a:xfrm>
          <a:prstGeom prst="rect">
            <a:avLst/>
          </a:prstGeom>
        </p:spPr>
      </p:pic>
      <p:pic>
        <p:nvPicPr>
          <p:cNvPr id="16" name="Рисунок 15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5" b="3629"/>
          <a:stretch/>
        </p:blipFill>
        <p:spPr bwMode="auto">
          <a:xfrm>
            <a:off x="6372199" y="1133454"/>
            <a:ext cx="2376265" cy="22955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Рисунок 1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199" y="3429000"/>
            <a:ext cx="2376266" cy="1966673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2285984" y="285728"/>
            <a:ext cx="5354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Прості суцвіття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464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7744" y="548680"/>
            <a:ext cx="5354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Прості суцвіття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28794" y="5572140"/>
            <a:ext cx="1504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Головка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00192" y="5661248"/>
            <a:ext cx="13225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Кошик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00" y="1000108"/>
            <a:ext cx="2664296" cy="3287013"/>
          </a:xfrm>
          <a:prstGeom prst="rect">
            <a:avLst/>
          </a:prstGeom>
        </p:spPr>
      </p:pic>
      <p:pic>
        <p:nvPicPr>
          <p:cNvPr id="13" name="Рисунок 12" descr="http://www.novamoda.com.ua/wp-content/uploads/2015/09/566870-8655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64" y="3071810"/>
            <a:ext cx="2644080" cy="2282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9" r="38823" b="56600"/>
          <a:stretch/>
        </p:blipFill>
        <p:spPr bwMode="auto">
          <a:xfrm>
            <a:off x="5940152" y="1268759"/>
            <a:ext cx="2807707" cy="216023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 descr="http://files.roslini-ukrajini4.webnode.com.ua/200000026-04b5a05afb/1124591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428999"/>
            <a:ext cx="2807707" cy="19829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0098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5984" y="214290"/>
            <a:ext cx="5354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Складні суцвіття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71604" y="5786454"/>
            <a:ext cx="1340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Волоть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16" y="5715016"/>
            <a:ext cx="19239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Складний </a:t>
            </a:r>
          </a:p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колос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http://subject.com.ua/textbook/biology/7klas/7klas.files/image09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46" b="13023"/>
          <a:stretch/>
        </p:blipFill>
        <p:spPr bwMode="auto">
          <a:xfrm>
            <a:off x="1428728" y="785794"/>
            <a:ext cx="2139304" cy="233138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Рисунок 15" descr="http://fitoapteka.org/images/foto/400/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290" y="3357562"/>
            <a:ext cx="2135081" cy="23171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5" t="6800" r="37470" b="13600"/>
          <a:stretch/>
        </p:blipFill>
        <p:spPr bwMode="auto">
          <a:xfrm>
            <a:off x="4000496" y="857232"/>
            <a:ext cx="2232248" cy="23313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Рисунок 17" descr="http://moloka.net/images/ukrop_krip.jp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803"/>
          <a:stretch/>
        </p:blipFill>
        <p:spPr bwMode="auto">
          <a:xfrm>
            <a:off x="4143372" y="3286124"/>
            <a:ext cx="2232248" cy="22058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Рисунок 18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0" t="3947" r="41628" b="19737"/>
          <a:stretch/>
        </p:blipFill>
        <p:spPr bwMode="auto">
          <a:xfrm>
            <a:off x="6929454" y="785794"/>
            <a:ext cx="1768475" cy="23313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Рисунок 19" descr="http://ozimaya.rv.ua/uploads/posts/2012-09/1346948763_soc.jpg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98" r="47090"/>
          <a:stretch/>
        </p:blipFill>
        <p:spPr bwMode="auto">
          <a:xfrm>
            <a:off x="7358082" y="3357562"/>
            <a:ext cx="969937" cy="22477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3500430" y="5715016"/>
            <a:ext cx="30423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Складний зонтик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937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498948"/>
              </p:ext>
            </p:extLst>
          </p:nvPr>
        </p:nvGraphicFramePr>
        <p:xfrm>
          <a:off x="571472" y="571480"/>
          <a:ext cx="8424933" cy="53285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5574"/>
                <a:gridCol w="2106453"/>
                <a:gridCol w="2106453"/>
                <a:gridCol w="2106453"/>
              </a:tblGrid>
              <a:tr h="1500778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 суцвіття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Довжина осі суцвіття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Потовщення осі суцвіття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Довжина квітконіжок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847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Китиця 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847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Сережка 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847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Колос 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847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Початок 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847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Щиток 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847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Зонтик 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847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Головка 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847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Кошик 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365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1428736"/>
            <a:ext cx="79296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Опрацювати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відповідний параграф підручника;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Відповісти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на запитання після параграфа;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Підготувати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повідомлення «Суцвіття їх різноманітність та біологічне значення»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620688"/>
            <a:ext cx="71287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Домашнє  завдання: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277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100</TotalTime>
  <Words>272</Words>
  <Application>Microsoft Office PowerPoint</Application>
  <PresentationFormat>Экран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Комунальний вищий навчальний заклад  «Вінницька академія неперервної освіти» Лабораторія біології і екології Школа неперервного професійного зростання вчителів біології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0077</dc:creator>
  <cp:lastModifiedBy>geograf</cp:lastModifiedBy>
  <cp:revision>13</cp:revision>
  <dcterms:created xsi:type="dcterms:W3CDTF">2015-06-24T10:13:04Z</dcterms:created>
  <dcterms:modified xsi:type="dcterms:W3CDTF">2016-01-19T13:32:25Z</dcterms:modified>
</cp:coreProperties>
</file>