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69" r:id="rId3"/>
    <p:sldId id="259" r:id="rId4"/>
    <p:sldId id="264" r:id="rId5"/>
    <p:sldId id="262" r:id="rId6"/>
    <p:sldId id="265" r:id="rId7"/>
    <p:sldId id="267" r:id="rId8"/>
    <p:sldId id="268" r:id="rId9"/>
    <p:sldId id="266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28BC03AA-6D8D-4159-ABD5-B83B09C48D8C}">
          <p14:sldIdLst>
            <p14:sldId id="274"/>
            <p14:sldId id="269"/>
            <p14:sldId id="259"/>
            <p14:sldId id="264"/>
            <p14:sldId id="262"/>
            <p14:sldId id="265"/>
            <p14:sldId id="267"/>
            <p14:sldId id="268"/>
            <p14:sldId id="266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39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3900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619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6931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98435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8358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4122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586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094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606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0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925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079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764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0105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8277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11/20/2015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21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16824" cy="1572344"/>
          </a:xfrm>
        </p:spPr>
        <p:txBody>
          <a:bodyPr>
            <a:normAutofit/>
          </a:bodyPr>
          <a:lstStyle/>
          <a:p>
            <a:pPr algn="ctr"/>
            <a: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Комунальний вищий навчальний заклад </a:t>
            </a:r>
            <a:b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«Вінницька академія неперервної освіти»</a:t>
            </a:r>
            <a:b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Лабораторія методики викладання біології і екології</a:t>
            </a:r>
            <a:b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Школа неперервного професійного зростання вчителів біології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Clr>
                <a:srgbClr val="A53010"/>
              </a:buClr>
              <a:buNone/>
            </a:pPr>
            <a:r>
              <a:rPr lang="uk-UA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Біологія. 6 </a:t>
            </a:r>
            <a:r>
              <a:rPr lang="uk-U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клас</a:t>
            </a:r>
          </a:p>
          <a:p>
            <a:pPr marL="0" lvl="0" indent="0" algn="ctr">
              <a:buClr>
                <a:srgbClr val="A53010"/>
              </a:buClr>
              <a:buNone/>
            </a:pPr>
            <a:r>
              <a:rPr lang="uk-UA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Основні положення  клітинної теорії.</a:t>
            </a:r>
          </a:p>
          <a:p>
            <a:pPr marL="0" lvl="0" indent="0" algn="ctr">
              <a:buClr>
                <a:srgbClr val="A53010"/>
              </a:buClr>
              <a:buNone/>
            </a:pPr>
            <a:endParaRPr lang="uk-UA" sz="3200" b="1" dirty="0" smtClean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</a:endParaRPr>
          </a:p>
          <a:p>
            <a:pPr marL="0" lvl="0" indent="0" algn="ctr">
              <a:buClr>
                <a:srgbClr val="A53010"/>
              </a:buClr>
              <a:buNone/>
            </a:pPr>
            <a:r>
              <a:rPr lang="uk-UA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Учасник </a:t>
            </a:r>
            <a:r>
              <a:rPr lang="uk-U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школи, вчитель біології НВК ЗШ </a:t>
            </a: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I-III</a:t>
            </a:r>
            <a:r>
              <a:rPr lang="uk-U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 ст. №-3-гімназії ім</a:t>
            </a:r>
            <a:r>
              <a:rPr lang="uk-UA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. О.С. Пушкіна  м. Тульчина</a:t>
            </a:r>
            <a:endParaRPr lang="uk-UA" sz="2800" b="1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</a:endParaRPr>
          </a:p>
          <a:p>
            <a:pPr marL="0" lvl="0" indent="0" algn="ctr">
              <a:buClr>
                <a:srgbClr val="A53010"/>
              </a:buClr>
              <a:buNone/>
            </a:pPr>
            <a:r>
              <a:rPr lang="uk-U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Monotype Corsiva" panose="03010101010201010101" pitchFamily="66" charset="0"/>
              </a:rPr>
              <a:t>Мельник Наталя Миколаївна</a:t>
            </a:r>
            <a:endParaRPr lang="ru-RU" sz="2800" b="1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02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Тестовий контроль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28800"/>
            <a:ext cx="7368827" cy="4464496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uk-UA" sz="2600" b="1" dirty="0" smtClean="0">
                <a:latin typeface="Monotype Corsiva" panose="03010101010201010101" pitchFamily="66" charset="0"/>
              </a:rPr>
              <a:t>1.</a:t>
            </a:r>
            <a:r>
              <a:rPr lang="uk-UA" sz="2600" b="1" dirty="0">
                <a:latin typeface="Monotype Corsiva" panose="03010101010201010101" pitchFamily="66" charset="0"/>
              </a:rPr>
              <a:t> </a:t>
            </a:r>
            <a:r>
              <a:rPr lang="uk-UA" sz="2600" b="1" dirty="0" smtClean="0">
                <a:latin typeface="Monotype Corsiva" panose="03010101010201010101" pitchFamily="66" charset="0"/>
              </a:rPr>
              <a:t>  Термін </a:t>
            </a:r>
            <a:r>
              <a:rPr lang="uk-UA" sz="2600" b="1" dirty="0">
                <a:latin typeface="Monotype Corsiva" panose="03010101010201010101" pitchFamily="66" charset="0"/>
              </a:rPr>
              <a:t>«клітина» в науці вперше почав використовувати: </a:t>
            </a:r>
          </a:p>
          <a:p>
            <a:pPr marL="0" indent="0">
              <a:buNone/>
            </a:pPr>
            <a:r>
              <a:rPr lang="uk-UA" sz="2600" dirty="0" smtClean="0">
                <a:latin typeface="Monotype Corsiva" panose="03010101010201010101" pitchFamily="66" charset="0"/>
              </a:rPr>
              <a:t>        </a:t>
            </a:r>
            <a:r>
              <a:rPr lang="uk-UA" sz="2600" b="1" dirty="0" smtClean="0">
                <a:latin typeface="Monotype Corsiva" panose="03010101010201010101" pitchFamily="66" charset="0"/>
              </a:rPr>
              <a:t>А </a:t>
            </a:r>
            <a:r>
              <a:rPr lang="uk-UA" sz="2600" dirty="0" smtClean="0">
                <a:latin typeface="Monotype Corsiva" panose="03010101010201010101" pitchFamily="66" charset="0"/>
              </a:rPr>
              <a:t>   Антоні  </a:t>
            </a:r>
            <a:r>
              <a:rPr lang="uk-UA" sz="2600" dirty="0">
                <a:latin typeface="Monotype Corsiva" panose="03010101010201010101" pitchFamily="66" charset="0"/>
              </a:rPr>
              <a:t>ван  Левенгук             </a:t>
            </a:r>
            <a:r>
              <a:rPr lang="uk-UA" sz="2600" dirty="0" smtClean="0">
                <a:latin typeface="Monotype Corsiva" panose="03010101010201010101" pitchFamily="66" charset="0"/>
              </a:rPr>
              <a:t>  </a:t>
            </a:r>
            <a:r>
              <a:rPr lang="uk-UA" sz="2600" b="1" dirty="0" smtClean="0">
                <a:latin typeface="Monotype Corsiva" panose="03010101010201010101" pitchFamily="66" charset="0"/>
              </a:rPr>
              <a:t> Б    </a:t>
            </a:r>
            <a:r>
              <a:rPr lang="uk-UA" sz="2600" dirty="0" smtClean="0">
                <a:latin typeface="Monotype Corsiva" panose="03010101010201010101" pitchFamily="66" charset="0"/>
              </a:rPr>
              <a:t>Роберт  </a:t>
            </a:r>
            <a:r>
              <a:rPr lang="uk-UA" sz="2600" dirty="0">
                <a:latin typeface="Monotype Corsiva" panose="03010101010201010101" pitchFamily="66" charset="0"/>
              </a:rPr>
              <a:t>Гук</a:t>
            </a:r>
          </a:p>
          <a:p>
            <a:pPr marL="0" indent="0">
              <a:buNone/>
            </a:pPr>
            <a:r>
              <a:rPr lang="uk-UA" sz="2600" b="1" dirty="0" smtClean="0">
                <a:latin typeface="Monotype Corsiva" panose="03010101010201010101" pitchFamily="66" charset="0"/>
              </a:rPr>
              <a:t>        В     </a:t>
            </a:r>
            <a:r>
              <a:rPr lang="uk-UA" sz="2600" dirty="0" smtClean="0">
                <a:latin typeface="Monotype Corsiva" panose="03010101010201010101" pitchFamily="66" charset="0"/>
              </a:rPr>
              <a:t>Ян  </a:t>
            </a:r>
            <a:r>
              <a:rPr lang="uk-UA" sz="2600" dirty="0">
                <a:latin typeface="Monotype Corsiva" panose="03010101010201010101" pitchFamily="66" charset="0"/>
              </a:rPr>
              <a:t>Пуркіньс                              </a:t>
            </a:r>
            <a:r>
              <a:rPr lang="uk-UA" sz="2600" b="1" dirty="0" smtClean="0">
                <a:latin typeface="Monotype Corsiva" panose="03010101010201010101" pitchFamily="66" charset="0"/>
              </a:rPr>
              <a:t> Г     </a:t>
            </a:r>
            <a:r>
              <a:rPr lang="uk-UA" sz="2600" dirty="0" smtClean="0">
                <a:latin typeface="Monotype Corsiva" panose="03010101010201010101" pitchFamily="66" charset="0"/>
              </a:rPr>
              <a:t>Роберт  </a:t>
            </a:r>
            <a:r>
              <a:rPr lang="uk-UA" sz="2600" dirty="0">
                <a:latin typeface="Monotype Corsiva" panose="03010101010201010101" pitchFamily="66" charset="0"/>
              </a:rPr>
              <a:t>Броун</a:t>
            </a:r>
            <a:r>
              <a:rPr lang="uk-UA" sz="2600" dirty="0" smtClean="0"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endParaRPr lang="uk-UA" sz="26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uk-UA" sz="2600" b="1" dirty="0">
                <a:latin typeface="Monotype Corsiva" panose="03010101010201010101" pitchFamily="66" charset="0"/>
              </a:rPr>
              <a:t>2.    Уперше ядро в клітинах тварин виявив:</a:t>
            </a:r>
          </a:p>
          <a:p>
            <a:pPr marL="0" indent="0">
              <a:buNone/>
            </a:pPr>
            <a:r>
              <a:rPr lang="uk-UA" sz="2600" b="1" dirty="0">
                <a:latin typeface="Monotype Corsiva" panose="03010101010201010101" pitchFamily="66" charset="0"/>
              </a:rPr>
              <a:t> </a:t>
            </a:r>
            <a:r>
              <a:rPr lang="uk-UA" sz="2600" b="1" dirty="0" smtClean="0">
                <a:latin typeface="Monotype Corsiva" panose="03010101010201010101" pitchFamily="66" charset="0"/>
              </a:rPr>
              <a:t>       А    </a:t>
            </a:r>
            <a:r>
              <a:rPr lang="uk-UA" sz="2600" dirty="0" smtClean="0">
                <a:latin typeface="Monotype Corsiva" panose="03010101010201010101" pitchFamily="66" charset="0"/>
              </a:rPr>
              <a:t>Антоні </a:t>
            </a:r>
            <a:r>
              <a:rPr lang="uk-UA" sz="2600" dirty="0">
                <a:latin typeface="Monotype Corsiva" panose="03010101010201010101" pitchFamily="66" charset="0"/>
              </a:rPr>
              <a:t>ван Левенгук               </a:t>
            </a:r>
            <a:r>
              <a:rPr lang="uk-UA" sz="2600" dirty="0" smtClean="0">
                <a:latin typeface="Monotype Corsiva" panose="03010101010201010101" pitchFamily="66" charset="0"/>
              </a:rPr>
              <a:t>   </a:t>
            </a:r>
            <a:r>
              <a:rPr lang="uk-UA" sz="2600" b="1" dirty="0">
                <a:latin typeface="Monotype Corsiva" panose="03010101010201010101" pitchFamily="66" charset="0"/>
              </a:rPr>
              <a:t>Б</a:t>
            </a:r>
            <a:r>
              <a:rPr lang="uk-UA" sz="2600" dirty="0">
                <a:latin typeface="Monotype Corsiva" panose="03010101010201010101" pitchFamily="66" charset="0"/>
              </a:rPr>
              <a:t>   Роберт Гук</a:t>
            </a:r>
          </a:p>
          <a:p>
            <a:pPr marL="0" indent="0">
              <a:buNone/>
            </a:pPr>
            <a:r>
              <a:rPr lang="uk-UA" sz="2600" b="1" dirty="0">
                <a:latin typeface="Monotype Corsiva" panose="03010101010201010101" pitchFamily="66" charset="0"/>
              </a:rPr>
              <a:t> </a:t>
            </a:r>
            <a:r>
              <a:rPr lang="uk-UA" sz="2600" b="1" dirty="0" smtClean="0">
                <a:latin typeface="Monotype Corsiva" panose="03010101010201010101" pitchFamily="66" charset="0"/>
              </a:rPr>
              <a:t>       В     </a:t>
            </a:r>
            <a:r>
              <a:rPr lang="uk-UA" sz="2600" dirty="0" smtClean="0">
                <a:latin typeface="Monotype Corsiva" panose="03010101010201010101" pitchFamily="66" charset="0"/>
              </a:rPr>
              <a:t>Ян </a:t>
            </a:r>
            <a:r>
              <a:rPr lang="uk-UA" sz="2600" dirty="0">
                <a:latin typeface="Monotype Corsiva" panose="03010101010201010101" pitchFamily="66" charset="0"/>
              </a:rPr>
              <a:t>Пуркіньє                                </a:t>
            </a:r>
            <a:r>
              <a:rPr lang="uk-UA" sz="2600" dirty="0" smtClean="0">
                <a:latin typeface="Monotype Corsiva" panose="03010101010201010101" pitchFamily="66" charset="0"/>
              </a:rPr>
              <a:t> </a:t>
            </a:r>
            <a:r>
              <a:rPr lang="uk-UA" sz="2600" b="1" dirty="0" smtClean="0">
                <a:latin typeface="Monotype Corsiva" panose="03010101010201010101" pitchFamily="66" charset="0"/>
              </a:rPr>
              <a:t>Г</a:t>
            </a:r>
            <a:r>
              <a:rPr lang="uk-UA" sz="2600" dirty="0" smtClean="0">
                <a:latin typeface="Monotype Corsiva" panose="03010101010201010101" pitchFamily="66" charset="0"/>
              </a:rPr>
              <a:t>   Роберт </a:t>
            </a:r>
            <a:r>
              <a:rPr lang="uk-UA" sz="2600" dirty="0">
                <a:latin typeface="Monotype Corsiva" panose="03010101010201010101" pitchFamily="66" charset="0"/>
              </a:rPr>
              <a:t>Броун</a:t>
            </a:r>
            <a:r>
              <a:rPr lang="uk-UA" sz="2600" dirty="0" smtClean="0"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endParaRPr lang="uk-UA" sz="26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uk-UA" sz="2600" b="1" dirty="0">
                <a:latin typeface="Monotype Corsiva" panose="03010101010201010101" pitchFamily="66" charset="0"/>
              </a:rPr>
              <a:t>3.    Уперше ядро в клітинах рослин виявив: </a:t>
            </a:r>
          </a:p>
          <a:p>
            <a:pPr marL="0" indent="0">
              <a:buNone/>
            </a:pPr>
            <a:r>
              <a:rPr lang="uk-UA" sz="2600" b="1" dirty="0" smtClean="0">
                <a:latin typeface="Monotype Corsiva" panose="03010101010201010101" pitchFamily="66" charset="0"/>
              </a:rPr>
              <a:t>        А</a:t>
            </a:r>
            <a:r>
              <a:rPr lang="uk-UA" sz="2600" dirty="0" smtClean="0">
                <a:latin typeface="Monotype Corsiva" panose="03010101010201010101" pitchFamily="66" charset="0"/>
              </a:rPr>
              <a:t>    Антоні </a:t>
            </a:r>
            <a:r>
              <a:rPr lang="uk-UA" sz="2600" dirty="0">
                <a:latin typeface="Monotype Corsiva" panose="03010101010201010101" pitchFamily="66" charset="0"/>
              </a:rPr>
              <a:t>ван Левенгук                 </a:t>
            </a:r>
            <a:r>
              <a:rPr lang="uk-UA" sz="2600" dirty="0" smtClean="0">
                <a:latin typeface="Monotype Corsiva" panose="03010101010201010101" pitchFamily="66" charset="0"/>
              </a:rPr>
              <a:t> </a:t>
            </a:r>
            <a:r>
              <a:rPr lang="uk-UA" sz="2600" b="1" dirty="0">
                <a:latin typeface="Monotype Corsiva" panose="03010101010201010101" pitchFamily="66" charset="0"/>
              </a:rPr>
              <a:t>Б</a:t>
            </a:r>
            <a:r>
              <a:rPr lang="uk-UA" sz="2600" dirty="0">
                <a:latin typeface="Monotype Corsiva" panose="03010101010201010101" pitchFamily="66" charset="0"/>
              </a:rPr>
              <a:t> </a:t>
            </a:r>
            <a:r>
              <a:rPr lang="uk-UA" sz="2600" dirty="0" smtClean="0">
                <a:latin typeface="Monotype Corsiva" panose="03010101010201010101" pitchFamily="66" charset="0"/>
              </a:rPr>
              <a:t>    Роберт </a:t>
            </a:r>
            <a:r>
              <a:rPr lang="uk-UA" sz="2600" dirty="0">
                <a:latin typeface="Monotype Corsiva" panose="03010101010201010101" pitchFamily="66" charset="0"/>
              </a:rPr>
              <a:t>Гук</a:t>
            </a:r>
          </a:p>
          <a:p>
            <a:pPr marL="0" indent="0">
              <a:buNone/>
            </a:pPr>
            <a:r>
              <a:rPr lang="uk-UA" sz="2600" dirty="0" smtClean="0">
                <a:latin typeface="Monotype Corsiva" panose="03010101010201010101" pitchFamily="66" charset="0"/>
              </a:rPr>
              <a:t>        </a:t>
            </a:r>
            <a:r>
              <a:rPr lang="uk-UA" sz="2600" b="1" dirty="0">
                <a:latin typeface="Monotype Corsiva" panose="03010101010201010101" pitchFamily="66" charset="0"/>
              </a:rPr>
              <a:t>В </a:t>
            </a:r>
            <a:r>
              <a:rPr lang="uk-UA" sz="2600" b="1" dirty="0" smtClean="0">
                <a:latin typeface="Monotype Corsiva" panose="03010101010201010101" pitchFamily="66" charset="0"/>
              </a:rPr>
              <a:t>   </a:t>
            </a:r>
            <a:r>
              <a:rPr lang="uk-UA" sz="2600" dirty="0" smtClean="0">
                <a:latin typeface="Monotype Corsiva" panose="03010101010201010101" pitchFamily="66" charset="0"/>
              </a:rPr>
              <a:t> Ян </a:t>
            </a:r>
            <a:r>
              <a:rPr lang="uk-UA" sz="2600" dirty="0">
                <a:latin typeface="Monotype Corsiva" panose="03010101010201010101" pitchFamily="66" charset="0"/>
              </a:rPr>
              <a:t>Пуркіньє                               </a:t>
            </a:r>
            <a:r>
              <a:rPr lang="uk-UA" sz="2600" dirty="0" smtClean="0">
                <a:latin typeface="Monotype Corsiva" panose="03010101010201010101" pitchFamily="66" charset="0"/>
              </a:rPr>
              <a:t>  </a:t>
            </a:r>
            <a:r>
              <a:rPr lang="uk-UA" sz="2600" b="1" dirty="0" smtClean="0">
                <a:latin typeface="Monotype Corsiva" panose="03010101010201010101" pitchFamily="66" charset="0"/>
              </a:rPr>
              <a:t>Г</a:t>
            </a:r>
            <a:r>
              <a:rPr lang="uk-UA" sz="2600" dirty="0" smtClean="0">
                <a:latin typeface="Monotype Corsiva" panose="03010101010201010101" pitchFamily="66" charset="0"/>
              </a:rPr>
              <a:t>     Роберт </a:t>
            </a:r>
            <a:r>
              <a:rPr lang="uk-UA" sz="2600" dirty="0">
                <a:latin typeface="Monotype Corsiva" panose="03010101010201010101" pitchFamily="66" charset="0"/>
              </a:rPr>
              <a:t>Броун.</a:t>
            </a:r>
          </a:p>
          <a:p>
            <a:pPr marL="0" indent="0">
              <a:buNone/>
            </a:pPr>
            <a:r>
              <a:rPr lang="uk-UA" sz="2600" dirty="0">
                <a:latin typeface="Monotype Corsiva" panose="03010101010201010101" pitchFamily="66" charset="0"/>
              </a:rPr>
              <a:t> 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726410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atin typeface="Monotype Corsiva" panose="03010101010201010101" pitchFamily="66" charset="0"/>
              </a:rPr>
              <a:t>Скласти </a:t>
            </a:r>
            <a:r>
              <a:rPr lang="uk-UA" b="1" dirty="0" smtClean="0">
                <a:latin typeface="Monotype Corsiva" panose="03010101010201010101" pitchFamily="66" charset="0"/>
              </a:rPr>
              <a:t> сенкан   «</a:t>
            </a:r>
            <a:r>
              <a:rPr lang="uk-UA" b="1" dirty="0">
                <a:latin typeface="Monotype Corsiva" panose="03010101010201010101" pitchFamily="66" charset="0"/>
              </a:rPr>
              <a:t>клітина»</a:t>
            </a:r>
            <a:br>
              <a:rPr lang="uk-UA" b="1" dirty="0">
                <a:latin typeface="Monotype Corsiva" panose="03010101010201010101" pitchFamily="66" charset="0"/>
              </a:rPr>
            </a:br>
            <a:endParaRPr lang="uk-UA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1909" y="1556792"/>
            <a:ext cx="6686550" cy="435443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sz="2800" dirty="0" smtClean="0">
                <a:latin typeface="Monotype Corsiva" panose="03010101010201010101" pitchFamily="66" charset="0"/>
              </a:rPr>
              <a:t>1рядок </a:t>
            </a:r>
            <a:r>
              <a:rPr lang="uk-UA" sz="2800" dirty="0">
                <a:latin typeface="Monotype Corsiva" panose="03010101010201010101" pitchFamily="66" charset="0"/>
              </a:rPr>
              <a:t>– </a:t>
            </a:r>
            <a:r>
              <a:rPr lang="en-US" sz="2800" dirty="0">
                <a:latin typeface="Monotype Corsiva" panose="03010101010201010101" pitchFamily="66" charset="0"/>
              </a:rPr>
              <a:t> 1 </a:t>
            </a:r>
            <a:r>
              <a:rPr lang="uk-UA" sz="2800" dirty="0" smtClean="0">
                <a:latin typeface="Monotype Corsiva" panose="03010101010201010101" pitchFamily="66" charset="0"/>
              </a:rPr>
              <a:t>іменник</a:t>
            </a:r>
            <a:endParaRPr lang="uk-UA" sz="2800" dirty="0">
              <a:latin typeface="Monotype Corsiva" panose="03010101010201010101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uk-UA" sz="2800" dirty="0">
                <a:latin typeface="Monotype Corsiva" panose="03010101010201010101" pitchFamily="66" charset="0"/>
              </a:rPr>
              <a:t>2 рядок – 2 прикметники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800" dirty="0">
                <a:latin typeface="Monotype Corsiva" panose="03010101010201010101" pitchFamily="66" charset="0"/>
              </a:rPr>
              <a:t>3 рядок – 3 дієслова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800" dirty="0">
                <a:latin typeface="Monotype Corsiva" panose="03010101010201010101" pitchFamily="66" charset="0"/>
              </a:rPr>
              <a:t>4 рядок – фраза з 4 слів, ставлення до теми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800" dirty="0">
                <a:latin typeface="Monotype Corsiva" panose="03010101010201010101" pitchFamily="66" charset="0"/>
              </a:rPr>
              <a:t>5 рядок – 1 слово синонім до першого слова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800" dirty="0">
                <a:latin typeface="Monotype Corsiva" panose="03010101010201010101" pitchFamily="66" charset="0"/>
              </a:rPr>
              <a:t> 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3981291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latin typeface="Monotype Corsiva" panose="03010101010201010101" pitchFamily="66" charset="0"/>
              </a:rPr>
              <a:t>Формулювання </a:t>
            </a:r>
            <a:r>
              <a:rPr lang="uk-UA" b="1" dirty="0" smtClean="0">
                <a:latin typeface="Monotype Corsiva" panose="03010101010201010101" pitchFamily="66" charset="0"/>
              </a:rPr>
              <a:t> проблемного  питання</a:t>
            </a:r>
            <a:r>
              <a:rPr lang="uk-UA" b="1" dirty="0">
                <a:latin typeface="Monotype Corsiva" panose="03010101010201010101" pitchFamily="66" charset="0"/>
              </a:rPr>
              <a:t>:</a:t>
            </a:r>
            <a:br>
              <a:rPr lang="uk-UA" b="1" dirty="0">
                <a:latin typeface="Monotype Corsiva" panose="03010101010201010101" pitchFamily="66" charset="0"/>
              </a:rPr>
            </a:br>
            <a:endParaRPr lang="uk-UA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56084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 smtClean="0">
                <a:latin typeface="Monotype Corsiva" panose="03010101010201010101" pitchFamily="66" charset="0"/>
              </a:rPr>
              <a:t>Які </a:t>
            </a:r>
            <a:r>
              <a:rPr lang="uk-UA" sz="3600" dirty="0">
                <a:latin typeface="Monotype Corsiva" panose="03010101010201010101" pitchFamily="66" charset="0"/>
              </a:rPr>
              <a:t>основні  етапи розвитку науки про клітини – цитології ?</a:t>
            </a:r>
          </a:p>
          <a:p>
            <a:pPr marL="0" indent="0">
              <a:buNone/>
            </a:pPr>
            <a:endParaRPr lang="uk-UA" sz="3600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uk-UA" sz="3600" dirty="0" smtClean="0">
                <a:latin typeface="Monotype Corsiva" panose="03010101010201010101" pitchFamily="66" charset="0"/>
              </a:rPr>
              <a:t>Чому </a:t>
            </a:r>
            <a:r>
              <a:rPr lang="uk-UA" sz="3600" dirty="0">
                <a:latin typeface="Monotype Corsiva" panose="03010101010201010101" pitchFamily="66" charset="0"/>
              </a:rPr>
              <a:t>створення клітинної теорії стало важливим етапом у розвитку біології?</a:t>
            </a:r>
          </a:p>
          <a:p>
            <a:endParaRPr lang="uk-UA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539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428626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7632848" cy="4786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dirty="0" smtClean="0">
                <a:latin typeface="Monotype Corsiva" panose="03010101010201010101" pitchFamily="66" charset="0"/>
              </a:rPr>
              <a:t>Клітина – це одиниця будови та розвитку живого організму. Дослідження клітини тривають і донині, але  теоретичною основою для них як і раніше, є клітинна теорія.</a:t>
            </a:r>
            <a:endParaRPr lang="uk-UA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71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408" y="206761"/>
            <a:ext cx="7917726" cy="2150979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132856"/>
            <a:ext cx="7368827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5400" dirty="0" smtClean="0"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uk-UA" sz="6600" b="1" dirty="0" smtClean="0">
                <a:latin typeface="Monotype Corsiva" panose="03010101010201010101" pitchFamily="66" charset="0"/>
              </a:rPr>
              <a:t>Основні положення клітинної теорії .</a:t>
            </a:r>
            <a:endParaRPr lang="uk-UA" sz="6600" b="1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2407" y="260647"/>
            <a:ext cx="1817385" cy="20883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/>
          <a:srcRect l="4881" t="3826" r="3058" b="1275"/>
          <a:stretch/>
        </p:blipFill>
        <p:spPr>
          <a:xfrm>
            <a:off x="6948264" y="260648"/>
            <a:ext cx="1851869" cy="20970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60648"/>
            <a:ext cx="2832017" cy="20970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52239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8543" y="516368"/>
            <a:ext cx="1605330" cy="925158"/>
          </a:xfrm>
        </p:spPr>
        <p:txBody>
          <a:bodyPr anchor="t">
            <a:normAutofit fontScale="90000"/>
          </a:bodyPr>
          <a:lstStyle/>
          <a:p>
            <a:r>
              <a:rPr lang="uk-UA" sz="6000" b="1" dirty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</a:rPr>
              <a:t>План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64660"/>
            <a:ext cx="6696743" cy="3212951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uk-UA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Передумови створення клітинної теорії.</a:t>
            </a:r>
            <a:endParaRPr lang="uk-UA" sz="28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uk-UA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Учені – дослідники  основоположники клітинної теорії.</a:t>
            </a:r>
            <a:endParaRPr lang="uk-UA" sz="28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uk-UA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Основні положення клітинної теорії.</a:t>
            </a:r>
            <a:endParaRPr lang="uk-UA" sz="28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uk-UA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67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latin typeface="Monotype Corsiva" panose="03010101010201010101" pitchFamily="66" charset="0"/>
              </a:rPr>
              <a:t>Поясніть тезу :</a:t>
            </a:r>
            <a:endParaRPr lang="uk-UA" sz="5400" b="1" i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5400" dirty="0" smtClean="0">
                <a:latin typeface="Monotype Corsiva" panose="03010101010201010101" pitchFamily="66" charset="0"/>
              </a:rPr>
              <a:t>«</a:t>
            </a:r>
            <a:r>
              <a:rPr lang="uk-UA" sz="5400" dirty="0">
                <a:latin typeface="Monotype Corsiva" panose="03010101010201010101" pitchFamily="66" charset="0"/>
              </a:rPr>
              <a:t>Клітина – одиниця будови й життєдіяльності живих організмів.»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4560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584851" cy="50025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5400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uk-UA" sz="5400" dirty="0" smtClean="0">
                <a:latin typeface="Monotype Corsiva" panose="03010101010201010101" pitchFamily="66" charset="0"/>
              </a:rPr>
              <a:t>Клітинна теорія – одне з найважливіших узагальнень біологічної науки.</a:t>
            </a:r>
            <a:endParaRPr lang="uk-UA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54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984" y="1912305"/>
            <a:ext cx="3662730" cy="3141067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Клітину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в 1665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році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відкрив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англійський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дослідник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Роберт Гук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запропонував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сам 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термін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клітина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ownloads\14_Robert_Hooke._Pencil_Drawing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4716016" y="620688"/>
            <a:ext cx="4105081" cy="518457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01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196" y="473504"/>
            <a:ext cx="6683765" cy="881961"/>
          </a:xfrm>
        </p:spPr>
        <p:txBody>
          <a:bodyPr anchor="ctr">
            <a:noAutofit/>
          </a:bodyPr>
          <a:lstStyle/>
          <a:p>
            <a:pPr algn="ctr"/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</a:rPr>
              <a:t>Відкрили ядро</a:t>
            </a:r>
            <a:endParaRPr lang="uk-UA" sz="5400" b="1" dirty="0">
              <a:solidFill>
                <a:schemeClr val="accent4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03649" y="1452283"/>
            <a:ext cx="3730884" cy="882127"/>
          </a:xfrm>
        </p:spPr>
        <p:txBody>
          <a:bodyPr anchor="t"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Чеський біолог</a:t>
            </a:r>
          </a:p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Пуркіньє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(1787 – 1869)</a:t>
            </a:r>
          </a:p>
          <a:p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220072" y="1452283"/>
            <a:ext cx="3641405" cy="882127"/>
          </a:xfrm>
        </p:spPr>
        <p:txBody>
          <a:bodyPr anchor="t"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Англійський вчений</a:t>
            </a:r>
          </a:p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Броун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(1773 – 1858)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BrownRobe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36912"/>
            <a:ext cx="2667000" cy="3175000"/>
          </a:xfrm>
          <a:prstGeom prst="rect">
            <a:avLst/>
          </a:prstGeom>
          <a:noFill/>
        </p:spPr>
      </p:pic>
      <p:pic>
        <p:nvPicPr>
          <p:cNvPr id="2051" name="Picture 3" descr="C:\Users\Admin\Desktop\200px-Jan_Vilímek_-_Jan_Evangelista_Purkyně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564904"/>
            <a:ext cx="2540000" cy="33782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138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5690" y="229501"/>
            <a:ext cx="7890734" cy="1032734"/>
          </a:xfrm>
        </p:spPr>
        <p:txBody>
          <a:bodyPr anchor="ctr">
            <a:noAutofit/>
          </a:bodyPr>
          <a:lstStyle/>
          <a:p>
            <a:r>
              <a:rPr lang="uk-UA" sz="5400" b="1" dirty="0" smtClean="0">
                <a:latin typeface="Monotype Corsiva" panose="03010101010201010101" pitchFamily="66" charset="0"/>
              </a:rPr>
              <a:t>Перші сформулювали клітинну теорію</a:t>
            </a:r>
            <a:endParaRPr lang="uk-UA" sz="5400" b="1" dirty="0">
              <a:latin typeface="Monotype Corsiva" panose="03010101010201010101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58510" y="1499367"/>
            <a:ext cx="2422973" cy="830997"/>
          </a:xfrm>
        </p:spPr>
        <p:txBody>
          <a:bodyPr anchor="ctr"/>
          <a:lstStyle/>
          <a:p>
            <a:pPr algn="ctr"/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Матіас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Шлейден</a:t>
            </a:r>
            <a:endParaRPr lang="uk-UA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(1804 – 1881)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511" y="2761502"/>
            <a:ext cx="2422973" cy="3811419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56177" y="1412776"/>
            <a:ext cx="2468768" cy="964135"/>
          </a:xfrm>
        </p:spPr>
        <p:txBody>
          <a:bodyPr anchor="t"/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Вірхов</a:t>
            </a:r>
            <a:endParaRPr lang="uk-UA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(1821 – 1902)</a:t>
            </a:r>
          </a:p>
          <a:p>
            <a:pPr algn="ctr"/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3527" y="2546707"/>
            <a:ext cx="2144454" cy="33530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2633" y="2546707"/>
            <a:ext cx="2144454" cy="33530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3562160" y="2761500"/>
            <a:ext cx="2344023" cy="3811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62160" y="1499367"/>
            <a:ext cx="2344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Теодор </a:t>
            </a:r>
            <a:r>
              <a:rPr lang="uk-UA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Шванн</a:t>
            </a:r>
            <a:endParaRPr lang="uk-UA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(1810 – 1882)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 flipH="1">
            <a:off x="6315978" y="2762250"/>
            <a:ext cx="2304435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Объект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511" y="2760832"/>
            <a:ext cx="2422973" cy="3811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3562160" y="2760830"/>
            <a:ext cx="2344023" cy="3811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7412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272808" cy="108012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Основні положення клітинної теорії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440835" cy="5040560"/>
          </a:xfrm>
        </p:spPr>
        <p:txBody>
          <a:bodyPr>
            <a:normAutofit/>
          </a:bodyPr>
          <a:lstStyle/>
          <a:p>
            <a:r>
              <a:rPr lang="uk-UA" sz="2400" dirty="0" smtClean="0"/>
              <a:t>- </a:t>
            </a:r>
            <a:r>
              <a:rPr lang="uk-UA" sz="2400" dirty="0" smtClean="0">
                <a:latin typeface="Monotype Corsiva" panose="03010101010201010101" pitchFamily="66" charset="0"/>
              </a:rPr>
              <a:t>Усі організми складаються з клітин</a:t>
            </a:r>
          </a:p>
          <a:p>
            <a:pPr marL="0" indent="0">
              <a:buNone/>
            </a:pPr>
            <a:endParaRPr lang="uk-UA" sz="2400" dirty="0" smtClean="0">
              <a:latin typeface="Monotype Corsiva" panose="03010101010201010101" pitchFamily="66" charset="0"/>
            </a:endParaRPr>
          </a:p>
          <a:p>
            <a:r>
              <a:rPr lang="uk-UA" sz="2400" dirty="0" smtClean="0">
                <a:latin typeface="Monotype Corsiva" panose="03010101010201010101" pitchFamily="66" charset="0"/>
              </a:rPr>
              <a:t>- Клітина є одиницеюбудови й розвитку всіх організмів</a:t>
            </a:r>
          </a:p>
          <a:p>
            <a:pPr marL="0" indent="0">
              <a:buNone/>
            </a:pPr>
            <a:endParaRPr lang="uk-UA" sz="2400" dirty="0" smtClean="0">
              <a:latin typeface="Monotype Corsiva" panose="03010101010201010101" pitchFamily="66" charset="0"/>
            </a:endParaRPr>
          </a:p>
          <a:p>
            <a:r>
              <a:rPr lang="uk-UA" sz="2400" dirty="0" smtClean="0">
                <a:latin typeface="Monotype Corsiva" panose="03010101010201010101" pitchFamily="66" charset="0"/>
              </a:rPr>
              <a:t>- Клітини як одноклітинних, так і багатоклітинних організмів загалом подібні за планом будови та основними процесами життєліяльності</a:t>
            </a:r>
          </a:p>
          <a:p>
            <a:pPr marL="0" indent="0">
              <a:buNone/>
            </a:pPr>
            <a:endParaRPr lang="uk-UA" sz="2400" dirty="0" smtClean="0">
              <a:latin typeface="Monotype Corsiva" panose="03010101010201010101" pitchFamily="66" charset="0"/>
            </a:endParaRPr>
          </a:p>
          <a:p>
            <a:r>
              <a:rPr lang="uk-UA" sz="2400" dirty="0" smtClean="0">
                <a:latin typeface="Monotype Corsiva" panose="03010101010201010101" pitchFamily="66" charset="0"/>
              </a:rPr>
              <a:t>- Поява нових клітин є наслідком розмноження материнської клітини</a:t>
            </a:r>
            <a:endParaRPr lang="uk-UA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91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287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Комунальний вищий навчальний заклад  «Вінницька академія неперервної освіти» Лабораторія методики викладання біології і екології Школа неперервного професійного зростання вчителів біології</vt:lpstr>
      <vt:lpstr>Слайд 2</vt:lpstr>
      <vt:lpstr>План </vt:lpstr>
      <vt:lpstr>Поясніть тезу :</vt:lpstr>
      <vt:lpstr>Слайд 5</vt:lpstr>
      <vt:lpstr>Клітину в 1665 році відкрив англійський дослідник Роберт Гук. Він запропонував сам термін «клітина».</vt:lpstr>
      <vt:lpstr>Відкрили ядро</vt:lpstr>
      <vt:lpstr>Перші сформулювали клітинну теорію</vt:lpstr>
      <vt:lpstr>Основні положення клітинної теорії</vt:lpstr>
      <vt:lpstr>Тестовий контроль</vt:lpstr>
      <vt:lpstr>Скласти  сенкан   «клітина» </vt:lpstr>
      <vt:lpstr>Формулювання  проблемного  питання: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10</cp:revision>
  <dcterms:modified xsi:type="dcterms:W3CDTF">2015-11-20T17:25:55Z</dcterms:modified>
</cp:coreProperties>
</file>