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6" r:id="rId4"/>
    <p:sldId id="267" r:id="rId5"/>
    <p:sldId id="268" r:id="rId6"/>
    <p:sldId id="273" r:id="rId7"/>
    <p:sldId id="275" r:id="rId8"/>
    <p:sldId id="263" r:id="rId9"/>
    <p:sldId id="276" r:id="rId10"/>
    <p:sldId id="277" r:id="rId11"/>
    <p:sldId id="278" r:id="rId12"/>
    <p:sldId id="265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020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F2FF3B-A0DC-4F1D-B622-B8AD1E87A434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127401B-DC11-4EFD-BBD4-D5FBE01F52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0B8FD6-EEEB-440E-88B0-9E52A6D79CCD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1DB736-45DA-4BE3-970B-523FFE79B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BF0B80-D979-4A2A-8F6B-1C5DFAC31207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31E602-5094-4FA4-B566-7603B9B63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95D1F-76A7-49CF-B34C-A1B9A8D26E2A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04C9B-6B66-4310-ACF3-EED50D1828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6DC06-114D-4256-8E3A-BA6AB677AA3F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8A1B1-468C-4097-B4BF-032BA6A32A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097888-FFCF-4DCF-8864-383F2E24EF52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7788EDD-A96A-4655-BE94-AA471044F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E8522-DBB4-4CBF-A6F8-3AA4BC4A227B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0C46B-70B1-4CF3-84C5-7FA45EBD2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64BC29-1043-4DCF-8CB5-6A5199C89244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B6C0C-4788-4CF0-9E51-F7EB005B1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3581400" y="63055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8C1EB-29A6-4A3A-838F-142ED612B1A8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715000" y="63055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13775" y="6305550"/>
            <a:ext cx="4572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B0103-3AF1-4DEE-B6D8-4762EFCB5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7E175EE0-6624-4C0E-9C1D-C3A64FE73E95}" type="datetimeFigureOut">
              <a:rPr lang="ru-RU"/>
              <a:pPr>
                <a:defRPr/>
              </a:pPr>
              <a:t>14.09.2015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D7A8284E-5620-4461-A67F-3832F2452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9" r:id="rId2"/>
    <p:sldLayoutId id="2147483672" r:id="rId3"/>
    <p:sldLayoutId id="2147483668" r:id="rId4"/>
    <p:sldLayoutId id="2147483667" r:id="rId5"/>
    <p:sldLayoutId id="2147483673" r:id="rId6"/>
    <p:sldLayoutId id="2147483666" r:id="rId7"/>
    <p:sldLayoutId id="2147483665" r:id="rId8"/>
    <p:sldLayoutId id="2147483670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 bwMode="auto">
          <a:xfrm>
            <a:off x="1431925" y="360363"/>
            <a:ext cx="7407275" cy="147161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uk-UA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Урок №4</a:t>
            </a:r>
            <a:endParaRPr lang="ru-RU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3314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187625" y="2420888"/>
            <a:ext cx="7651576" cy="3024336"/>
          </a:xfrm>
        </p:spPr>
        <p:txBody>
          <a:bodyPr/>
          <a:lstStyle/>
          <a:p>
            <a:pPr marL="26988" eaLnBrk="1" hangingPunct="1"/>
            <a:r>
              <a:rPr lang="uk-UA" sz="2800" dirty="0" smtClean="0">
                <a:solidFill>
                  <a:srgbClr val="320E04"/>
                </a:solidFill>
                <a:latin typeface="Arial" charset="0"/>
              </a:rPr>
              <a:t>Тема уроку: </a:t>
            </a:r>
            <a:r>
              <a:rPr lang="uk-UA" sz="4000" b="1" dirty="0" smtClean="0">
                <a:solidFill>
                  <a:schemeClr val="tx1"/>
                </a:solidFill>
              </a:rPr>
              <a:t>Будова рослинної клітини. Лабораторне дослідження будови клітини листка елодеї.</a:t>
            </a:r>
            <a:r>
              <a:rPr lang="uk-UA" sz="4000" dirty="0" smtClean="0">
                <a:solidFill>
                  <a:srgbClr val="320E04"/>
                </a:solidFill>
                <a:latin typeface="Arial" charset="0"/>
              </a:rPr>
              <a:t> </a:t>
            </a:r>
            <a:endParaRPr lang="ru-RU" sz="4000" dirty="0" smtClean="0">
              <a:solidFill>
                <a:srgbClr val="320E04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3"/>
          <p:cNvSpPr>
            <a:spLocks noGrp="1"/>
          </p:cNvSpPr>
          <p:nvPr>
            <p:ph type="title" idx="4294967295"/>
          </p:nvPr>
        </p:nvSpPr>
        <p:spPr bwMode="auto">
          <a:xfrm>
            <a:off x="5886450" y="1066800"/>
            <a:ext cx="2743200" cy="3586163"/>
          </a:xfrm>
          <a:noFill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uk-UA" sz="2400" b="1" smtClean="0">
                <a:solidFill>
                  <a:schemeClr val="accent1"/>
                </a:solidFill>
                <a:effectLst/>
              </a:rPr>
              <a:t>Листок елодеї канадської про малому збільшені мікроскопа</a:t>
            </a:r>
            <a:endParaRPr lang="ru-RU" sz="2400" b="1" smtClean="0">
              <a:solidFill>
                <a:schemeClr val="accent1"/>
              </a:solidFill>
              <a:effectLst/>
            </a:endParaRPr>
          </a:p>
        </p:txBody>
      </p:sp>
      <p:pic>
        <p:nvPicPr>
          <p:cNvPr id="37891" name="Рисунок 24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74763" y="1557338"/>
            <a:ext cx="3546475" cy="3600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Текст 9"/>
          <p:cNvSpPr>
            <a:spLocks noGrp="1"/>
          </p:cNvSpPr>
          <p:nvPr>
            <p:ph type="body" idx="4294967295"/>
          </p:nvPr>
        </p:nvSpPr>
        <p:spPr>
          <a:xfrm>
            <a:off x="468313" y="908050"/>
            <a:ext cx="4022725" cy="639763"/>
          </a:xfrm>
          <a:solidFill>
            <a:schemeClr val="bg1"/>
          </a:solidFill>
          <a:ln w="10795">
            <a:solidFill>
              <a:schemeClr val="bg1"/>
            </a:solidFill>
          </a:ln>
        </p:spPr>
        <p:txBody>
          <a:bodyPr anchor="ctr"/>
          <a:lstStyle/>
          <a:p>
            <a:pPr marL="63500" indent="0" eaLnBrk="1" hangingPunct="1">
              <a:spcBef>
                <a:spcPts val="100"/>
              </a:spcBef>
              <a:buFont typeface="Wingdings 2" pitchFamily="18" charset="2"/>
              <a:buNone/>
              <a:defRPr/>
            </a:pPr>
            <a:r>
              <a:rPr lang="uk-UA" sz="2400" b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Елодея канадська</a:t>
            </a:r>
            <a:endParaRPr lang="ru-RU" sz="2400" b="1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915" name="Текст 11"/>
          <p:cNvSpPr>
            <a:spLocks noGrp="1"/>
          </p:cNvSpPr>
          <p:nvPr>
            <p:ph type="body" sz="half" idx="4294967295"/>
          </p:nvPr>
        </p:nvSpPr>
        <p:spPr>
          <a:xfrm>
            <a:off x="4643438" y="908050"/>
            <a:ext cx="4022725" cy="639763"/>
          </a:xfrm>
          <a:solidFill>
            <a:schemeClr val="bg1"/>
          </a:solidFill>
          <a:ln w="10795">
            <a:solidFill>
              <a:schemeClr val="bg1"/>
            </a:solidFill>
          </a:ln>
        </p:spPr>
        <p:txBody>
          <a:bodyPr anchor="ctr"/>
          <a:lstStyle/>
          <a:p>
            <a:pPr marL="63500" indent="0" eaLnBrk="1" hangingPunct="1">
              <a:lnSpc>
                <a:spcPct val="80000"/>
              </a:lnSpc>
              <a:spcBef>
                <a:spcPts val="100"/>
              </a:spcBef>
              <a:buFont typeface="Wingdings 2" pitchFamily="18" charset="2"/>
              <a:buNone/>
            </a:pPr>
            <a:r>
              <a:rPr lang="uk-UA" sz="2000" b="1" smtClean="0">
                <a:solidFill>
                  <a:schemeClr val="accent1"/>
                </a:solidFill>
              </a:rPr>
              <a:t>Хлоропласти елодеї канадської</a:t>
            </a:r>
            <a:endParaRPr lang="ru-RU" sz="2000" b="1" smtClean="0">
              <a:solidFill>
                <a:schemeClr val="accent1"/>
              </a:solidFill>
            </a:endParaRPr>
          </a:p>
        </p:txBody>
      </p:sp>
      <p:pic>
        <p:nvPicPr>
          <p:cNvPr id="38916" name="Picture 7" descr="хлоропласт елодееъ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989138"/>
            <a:ext cx="39592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9" descr="Elodea-canad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1989138"/>
            <a:ext cx="3240088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uk-UA" sz="39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uk-UA" sz="28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Підпишіть позначені структурні компоненти рослинної клітини.</a:t>
            </a:r>
            <a:endParaRPr lang="ru-RU" sz="280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4578" name="Рисунок 10" descr="http://www.valleyflora.ru/images/Izucheniye-pod-mikroskopom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17900" y="2257425"/>
            <a:ext cx="3333750" cy="3181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uk-UA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Домашнє завдання</a:t>
            </a:r>
            <a:endParaRPr lang="ru-RU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smtClean="0"/>
              <a:t>Опрацювати відповідний параграф підручника.</a:t>
            </a:r>
          </a:p>
          <a:p>
            <a:r>
              <a:rPr lang="uk-UA" b="1" smtClean="0"/>
              <a:t> Вивчити записи в зошиті, терміни.</a:t>
            </a:r>
            <a:endParaRPr 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2578100" y="1989138"/>
            <a:ext cx="6400800" cy="4176712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uk-UA" sz="4300" b="0" cap="none" smtClean="0">
                <a:effectLst/>
              </a:rPr>
              <a:t>    </a:t>
            </a:r>
            <a:r>
              <a:rPr lang="uk-UA" sz="3200" cap="none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- Ознайомитись з пластидами.</a:t>
            </a:r>
            <a:br>
              <a:rPr lang="uk-UA" sz="3200" cap="none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3200" cap="none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- Вивчити будову клітини листка елодеї.</a:t>
            </a:r>
            <a:br>
              <a:rPr lang="uk-UA" sz="3200" cap="none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uk-UA" sz="3200" cap="none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- Навчитися розрізняти на мікропрепаратах рослинних клітин: цитоплазму, вакуолю, клітинну оболонку</a:t>
            </a:r>
            <a:endParaRPr lang="ru-RU" sz="3200" cap="none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4338" name="Текст 4"/>
          <p:cNvSpPr>
            <a:spLocks noGrp="1"/>
          </p:cNvSpPr>
          <p:nvPr>
            <p:ph type="body" idx="1"/>
          </p:nvPr>
        </p:nvSpPr>
        <p:spPr>
          <a:xfrm>
            <a:off x="2555875" y="333375"/>
            <a:ext cx="6400800" cy="1439863"/>
          </a:xfrm>
        </p:spPr>
        <p:txBody>
          <a:bodyPr/>
          <a:lstStyle/>
          <a:p>
            <a:pPr marL="17463" eaLnBrk="1" hangingPunct="1">
              <a:spcBef>
                <a:spcPct val="0"/>
              </a:spcBef>
            </a:pPr>
            <a:r>
              <a:rPr lang="uk-UA" sz="3200" smtClean="0">
                <a:solidFill>
                  <a:schemeClr val="accent1"/>
                </a:solidFill>
                <a:latin typeface="Times New Roman" pitchFamily="18" charset="0"/>
              </a:rPr>
              <a:t>Завдання для учнів</a:t>
            </a:r>
            <a:endParaRPr lang="ru-RU" sz="3200" smtClean="0">
              <a:solidFill>
                <a:schemeClr val="accent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uk-UA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Показати складові частини клітини:</a:t>
            </a:r>
            <a:br>
              <a:rPr lang="uk-UA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uk-UA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клітинну мембрану, цитоплазму, ядро, вакуолю, хлоропласти, мітохондрії</a:t>
            </a:r>
            <a:endParaRPr lang="ru-RU" sz="2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8" name="Picture 4" descr="C:\Users\Admin\Desktop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36792"/>
            <a:ext cx="6798063" cy="5121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Назвати  позначені структурні компоненти </a:t>
            </a:r>
            <a:b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рослинної клітини</a:t>
            </a:r>
          </a:p>
        </p:txBody>
      </p:sp>
      <p:pic>
        <p:nvPicPr>
          <p:cNvPr id="16386" name="Picture 5" descr="амеб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2133600"/>
            <a:ext cx="5719763" cy="399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 bwMode="auto">
          <a:xfrm>
            <a:off x="1435100" y="274638"/>
            <a:ext cx="7499350" cy="993775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uk-UA" sz="2800" smtClean="0">
                <a:effectLst/>
                <a:latin typeface="Times New Roman" pitchFamily="18" charset="0"/>
              </a:rPr>
              <a:t>Виконання тестових завдань.</a:t>
            </a:r>
            <a:br>
              <a:rPr lang="uk-UA" sz="2800" smtClean="0">
                <a:effectLst/>
                <a:latin typeface="Times New Roman" pitchFamily="18" charset="0"/>
              </a:rPr>
            </a:br>
            <a:r>
              <a:rPr lang="uk-UA" sz="2400" smtClean="0">
                <a:effectLst/>
                <a:latin typeface="Times New Roman" pitchFamily="18" charset="0"/>
              </a:rPr>
              <a:t>Вибрати одну або декілька правильних відповідей.</a:t>
            </a:r>
            <a:endParaRPr lang="ru-RU" sz="2400" smtClean="0">
              <a:effectLst/>
              <a:latin typeface="Times New Roman" pitchFamily="18" charset="0"/>
            </a:endParaRPr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1435100" y="1196975"/>
            <a:ext cx="7499350" cy="50514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z="1600" smtClean="0">
                <a:latin typeface="Times New Roman" pitchFamily="18" charset="0"/>
              </a:rPr>
              <a:t>1.	Клітинна оболонка складається з: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А</a:t>
            </a:r>
            <a:r>
              <a:rPr lang="uk-UA" sz="1600" smtClean="0">
                <a:latin typeface="Times New Roman" pitchFamily="18" charset="0"/>
              </a:rPr>
              <a:t>	хромосом	</a:t>
            </a:r>
            <a:r>
              <a:rPr lang="uk-UA" sz="1600" b="1" smtClean="0">
                <a:latin typeface="Times New Roman" pitchFamily="18" charset="0"/>
              </a:rPr>
              <a:t>В </a:t>
            </a:r>
            <a:r>
              <a:rPr lang="uk-UA" sz="1600" smtClean="0">
                <a:latin typeface="Times New Roman" pitchFamily="18" charset="0"/>
              </a:rPr>
              <a:t>плазматичної мембрани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Б</a:t>
            </a:r>
            <a:r>
              <a:rPr lang="uk-UA" sz="1600" smtClean="0">
                <a:latin typeface="Times New Roman" pitchFamily="18" charset="0"/>
              </a:rPr>
              <a:t>	клітинної стінки	</a:t>
            </a:r>
            <a:r>
              <a:rPr lang="uk-UA" sz="1600" b="1" smtClean="0">
                <a:latin typeface="Times New Roman" pitchFamily="18" charset="0"/>
              </a:rPr>
              <a:t>Г</a:t>
            </a:r>
            <a:r>
              <a:rPr lang="uk-UA" sz="1600" smtClean="0">
                <a:latin typeface="Times New Roman" pitchFamily="18" charset="0"/>
              </a:rPr>
              <a:t> пігментів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1600" smtClean="0">
                <a:latin typeface="Times New Roman" pitchFamily="18" charset="0"/>
              </a:rPr>
              <a:t>2.	Клітинні мембрани складаються з: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А</a:t>
            </a:r>
            <a:r>
              <a:rPr lang="uk-UA" sz="1600" smtClean="0">
                <a:latin typeface="Times New Roman" pitchFamily="18" charset="0"/>
              </a:rPr>
              <a:t>	білків			</a:t>
            </a:r>
            <a:r>
              <a:rPr lang="uk-UA" sz="1600" b="1" smtClean="0">
                <a:latin typeface="Times New Roman" pitchFamily="18" charset="0"/>
              </a:rPr>
              <a:t>В</a:t>
            </a:r>
            <a:r>
              <a:rPr lang="uk-UA" sz="1600" smtClean="0">
                <a:latin typeface="Times New Roman" pitchFamily="18" charset="0"/>
              </a:rPr>
              <a:t> ліпідів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Б</a:t>
            </a:r>
            <a:r>
              <a:rPr lang="uk-UA" sz="1600" smtClean="0">
                <a:latin typeface="Times New Roman" pitchFamily="18" charset="0"/>
              </a:rPr>
              <a:t>	мінеральних солей	</a:t>
            </a:r>
            <a:r>
              <a:rPr lang="uk-UA" sz="1600" b="1" smtClean="0">
                <a:latin typeface="Times New Roman" pitchFamily="18" charset="0"/>
              </a:rPr>
              <a:t>Г</a:t>
            </a:r>
            <a:r>
              <a:rPr lang="uk-UA" sz="1600" smtClean="0">
                <a:latin typeface="Times New Roman" pitchFamily="18" charset="0"/>
              </a:rPr>
              <a:t> води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1600" smtClean="0">
                <a:latin typeface="Times New Roman" pitchFamily="18" charset="0"/>
              </a:rPr>
              <a:t>3.	До включень належать: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А</a:t>
            </a:r>
            <a:r>
              <a:rPr lang="uk-UA" sz="1600" smtClean="0">
                <a:latin typeface="Times New Roman" pitchFamily="18" charset="0"/>
              </a:rPr>
              <a:t>	краплини жиру	</a:t>
            </a:r>
            <a:r>
              <a:rPr lang="uk-UA" sz="1600" b="1" smtClean="0">
                <a:latin typeface="Times New Roman" pitchFamily="18" charset="0"/>
              </a:rPr>
              <a:t>В</a:t>
            </a:r>
            <a:r>
              <a:rPr lang="uk-UA" sz="1600" smtClean="0">
                <a:latin typeface="Times New Roman" pitchFamily="18" charset="0"/>
              </a:rPr>
              <a:t> кристали мінеральних солей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Б</a:t>
            </a:r>
            <a:r>
              <a:rPr lang="uk-UA" sz="1600" smtClean="0">
                <a:latin typeface="Times New Roman" pitchFamily="18" charset="0"/>
              </a:rPr>
              <a:t>	зерна крохмалю	</a:t>
            </a:r>
            <a:r>
              <a:rPr lang="uk-UA" sz="1600" b="1" smtClean="0">
                <a:latin typeface="Times New Roman" pitchFamily="18" charset="0"/>
              </a:rPr>
              <a:t>Г</a:t>
            </a:r>
            <a:r>
              <a:rPr lang="uk-UA" sz="1600" smtClean="0">
                <a:latin typeface="Times New Roman" pitchFamily="18" charset="0"/>
              </a:rPr>
              <a:t> вода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1600" smtClean="0">
                <a:latin typeface="Times New Roman" pitchFamily="18" charset="0"/>
              </a:rPr>
              <a:t>4.	Компонент клітини, який оточений подвійною мембраною і містить хромосоми,— це: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А</a:t>
            </a:r>
            <a:r>
              <a:rPr lang="uk-UA" sz="1600" smtClean="0">
                <a:latin typeface="Times New Roman" pitchFamily="18" charset="0"/>
              </a:rPr>
              <a:t>	вакуоля		</a:t>
            </a:r>
            <a:r>
              <a:rPr lang="uk-UA" sz="1600" b="1" smtClean="0">
                <a:latin typeface="Times New Roman" pitchFamily="18" charset="0"/>
              </a:rPr>
              <a:t>В</a:t>
            </a:r>
            <a:r>
              <a:rPr lang="uk-UA" sz="1600" smtClean="0">
                <a:latin typeface="Times New Roman" pitchFamily="18" charset="0"/>
              </a:rPr>
              <a:t> мітохондрія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Б</a:t>
            </a:r>
            <a:r>
              <a:rPr lang="uk-UA" sz="1600" smtClean="0">
                <a:latin typeface="Times New Roman" pitchFamily="18" charset="0"/>
              </a:rPr>
              <a:t>	ядро			</a:t>
            </a:r>
            <a:r>
              <a:rPr lang="uk-UA" sz="1600" b="1" smtClean="0">
                <a:latin typeface="Times New Roman" pitchFamily="18" charset="0"/>
              </a:rPr>
              <a:t>Г</a:t>
            </a:r>
            <a:r>
              <a:rPr lang="uk-UA" sz="1600" smtClean="0">
                <a:latin typeface="Times New Roman" pitchFamily="18" charset="0"/>
              </a:rPr>
              <a:t> пластиди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1600" smtClean="0">
                <a:latin typeface="Times New Roman" pitchFamily="18" charset="0"/>
              </a:rPr>
              <a:t>5.	Органели клітин, що містять клітинний сік,— це: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А</a:t>
            </a:r>
            <a:r>
              <a:rPr lang="uk-UA" sz="1600" smtClean="0">
                <a:latin typeface="Times New Roman" pitchFamily="18" charset="0"/>
              </a:rPr>
              <a:t>	мітохондрії		</a:t>
            </a:r>
            <a:r>
              <a:rPr lang="uk-UA" sz="1600" b="1" smtClean="0">
                <a:latin typeface="Times New Roman" pitchFamily="18" charset="0"/>
              </a:rPr>
              <a:t>В</a:t>
            </a:r>
            <a:r>
              <a:rPr lang="uk-UA" sz="1600" smtClean="0">
                <a:latin typeface="Times New Roman" pitchFamily="18" charset="0"/>
              </a:rPr>
              <a:t> вакуолі</a:t>
            </a:r>
            <a:endParaRPr lang="uk-UA" sz="1600" b="1" smtClean="0">
              <a:latin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uk-UA" sz="1600" b="1" smtClean="0">
                <a:latin typeface="Times New Roman" pitchFamily="18" charset="0"/>
              </a:rPr>
              <a:t>Б</a:t>
            </a:r>
            <a:r>
              <a:rPr lang="uk-UA" sz="1600" smtClean="0">
                <a:latin typeface="Times New Roman" pitchFamily="18" charset="0"/>
              </a:rPr>
              <a:t>	лейкопласти		</a:t>
            </a:r>
            <a:r>
              <a:rPr lang="uk-UA" sz="1600" b="1" smtClean="0">
                <a:latin typeface="Times New Roman" pitchFamily="18" charset="0"/>
              </a:rPr>
              <a:t>Г</a:t>
            </a:r>
            <a:r>
              <a:rPr lang="uk-UA" sz="1600" smtClean="0">
                <a:latin typeface="Times New Roman" pitchFamily="18" charset="0"/>
              </a:rPr>
              <a:t> хромопласти</a:t>
            </a:r>
            <a:endParaRPr lang="ru-RU" sz="1600" smtClean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img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566738"/>
            <a:ext cx="7194550" cy="571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4"/>
          <p:cNvSpPr>
            <a:spLocks noGrp="1"/>
          </p:cNvSpPr>
          <p:nvPr>
            <p:ph type="title" idx="4294967295"/>
          </p:nvPr>
        </p:nvSpPr>
        <p:spPr bwMode="auto">
          <a:xfrm>
            <a:off x="5867400" y="1052513"/>
            <a:ext cx="2743200" cy="4954587"/>
          </a:xfrm>
          <a:noFill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ru-RU" sz="2400" b="1" smtClean="0">
                <a:effectLst/>
              </a:rPr>
              <a:t>Знайти   </a:t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/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>структурні </a:t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/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>компоненти </a:t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/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>рослинної </a:t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/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>клітини: </a:t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/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>хлоропласти, </a:t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/>
            </a:r>
            <a:br>
              <a:rPr lang="ru-RU" sz="2400" b="1" smtClean="0">
                <a:effectLst/>
              </a:rPr>
            </a:br>
            <a:r>
              <a:rPr lang="ru-RU" sz="2400" b="1" smtClean="0">
                <a:effectLst/>
              </a:rPr>
              <a:t>лейкопласти</a:t>
            </a:r>
            <a:r>
              <a:rPr lang="ru-RU" smtClean="0">
                <a:effectLst/>
              </a:rPr>
              <a:t> </a:t>
            </a:r>
          </a:p>
        </p:txBody>
      </p:sp>
      <p:sp>
        <p:nvSpPr>
          <p:cNvPr id="35843" name="Текст 6"/>
          <p:cNvSpPr>
            <a:spLocks noGrp="1"/>
          </p:cNvSpPr>
          <p:nvPr>
            <p:ph type="body" sz="half" idx="4294967295"/>
          </p:nvPr>
        </p:nvSpPr>
        <p:spPr>
          <a:xfrm flipV="1">
            <a:off x="838200" y="5562600"/>
            <a:ext cx="4419600" cy="98425"/>
          </a:xfrm>
        </p:spPr>
        <p:txBody>
          <a:bodyPr anchor="ctr"/>
          <a:lstStyle/>
          <a:p>
            <a:pPr marL="0" indent="0" eaLnBrk="1" hangingPunct="1">
              <a:lnSpc>
                <a:spcPts val="1600"/>
              </a:lnSpc>
              <a:spcBef>
                <a:spcPct val="0"/>
              </a:spcBef>
              <a:buFont typeface="Wingdings 2" pitchFamily="18" charset="2"/>
              <a:buNone/>
            </a:pPr>
            <a:endParaRPr lang="ru-RU" sz="1400" smtClean="0">
              <a:solidFill>
                <a:srgbClr val="777777"/>
              </a:solidFill>
            </a:endParaRPr>
          </a:p>
        </p:txBody>
      </p:sp>
      <p:pic>
        <p:nvPicPr>
          <p:cNvPr id="35844" name="Рисунок 184" descr="http://player.myshared.ru/377757/data/images/img1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196975"/>
            <a:ext cx="4119562" cy="42481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 bwMode="auto">
          <a:xfrm>
            <a:off x="2578100" y="5805488"/>
            <a:ext cx="6400800" cy="8636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uk-UA" sz="2800" cap="none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Елодея канадська</a:t>
            </a:r>
            <a:endParaRPr lang="ru-RU" sz="2800" cap="none" smtClean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482" name="Текст 4"/>
          <p:cNvSpPr>
            <a:spLocks noGrp="1"/>
          </p:cNvSpPr>
          <p:nvPr>
            <p:ph type="body" idx="1"/>
          </p:nvPr>
        </p:nvSpPr>
        <p:spPr>
          <a:xfrm>
            <a:off x="2578100" y="476250"/>
            <a:ext cx="6400800" cy="1439863"/>
          </a:xfrm>
        </p:spPr>
        <p:txBody>
          <a:bodyPr/>
          <a:lstStyle/>
          <a:p>
            <a:pPr marL="17463" eaLnBrk="1" hangingPunct="1">
              <a:spcBef>
                <a:spcPct val="0"/>
              </a:spcBef>
            </a:pPr>
            <a:r>
              <a:rPr lang="uk-UA" sz="3200" b="1" smtClean="0">
                <a:solidFill>
                  <a:schemeClr val="tx1"/>
                </a:solidFill>
              </a:rPr>
              <a:t>Лабораторне дослідження: </a:t>
            </a:r>
          </a:p>
          <a:p>
            <a:pPr marL="17463" eaLnBrk="1" hangingPunct="1">
              <a:spcBef>
                <a:spcPct val="0"/>
              </a:spcBef>
            </a:pPr>
            <a:endParaRPr lang="uk-UA" sz="3200" b="1" smtClean="0">
              <a:solidFill>
                <a:schemeClr val="tx1"/>
              </a:solidFill>
            </a:endParaRPr>
          </a:p>
          <a:p>
            <a:pPr marL="17463" eaLnBrk="1" hangingPunct="1">
              <a:spcBef>
                <a:spcPct val="0"/>
              </a:spcBef>
            </a:pPr>
            <a:r>
              <a:rPr lang="uk-UA" sz="3200" smtClean="0">
                <a:solidFill>
                  <a:schemeClr val="tx1"/>
                </a:solidFill>
              </a:rPr>
              <a:t>будова клітини листка елодеї.</a:t>
            </a:r>
            <a:r>
              <a:rPr lang="ru-RU" sz="320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0483" name="Picture 4" descr="Elodea-canadens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2276475"/>
            <a:ext cx="4464050" cy="335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 bwMode="auto">
          <a:xfrm>
            <a:off x="457200" y="217488"/>
            <a:ext cx="8218488" cy="547687"/>
          </a:xfr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ts val="2000"/>
              </a:lnSpc>
              <a:defRPr/>
            </a:pPr>
            <a:r>
              <a:rPr lang="uk-UA" sz="24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Інструктивна картка</a:t>
            </a:r>
            <a:endParaRPr lang="ru-RU" sz="2400" b="1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867" name="Содержимое 4"/>
          <p:cNvSpPr>
            <a:spLocks noGrp="1"/>
          </p:cNvSpPr>
          <p:nvPr>
            <p:ph sz="half" idx="4294967295"/>
          </p:nvPr>
        </p:nvSpPr>
        <p:spPr>
          <a:xfrm>
            <a:off x="468313" y="908050"/>
            <a:ext cx="8153400" cy="5218113"/>
          </a:xfrm>
        </p:spPr>
        <p:txBody>
          <a:bodyPr/>
          <a:lstStyle/>
          <a:p>
            <a:pPr marL="615950" indent="-533400" eaLnBrk="1" hangingPunct="1">
              <a:buFont typeface="Wingdings 2" pitchFamily="18" charset="2"/>
              <a:buAutoNum type="arabicPeriod"/>
            </a:pPr>
            <a:r>
              <a:rPr lang="uk-UA" sz="2800" smtClean="0"/>
              <a:t>Відділіть листок елодеї від стебла.</a:t>
            </a:r>
          </a:p>
          <a:p>
            <a:pPr marL="615950" indent="-533400" eaLnBrk="1" hangingPunct="1">
              <a:buFont typeface="Wingdings 2" pitchFamily="18" charset="2"/>
              <a:buAutoNum type="arabicPeriod"/>
            </a:pPr>
            <a:r>
              <a:rPr lang="uk-UA" sz="2800" smtClean="0"/>
              <a:t>Помістіть його у краплю води на предметному склі.</a:t>
            </a:r>
          </a:p>
          <a:p>
            <a:pPr marL="615950" indent="-533400" eaLnBrk="1" hangingPunct="1">
              <a:buFont typeface="Wingdings 2" pitchFamily="18" charset="2"/>
              <a:buAutoNum type="arabicPeriod"/>
            </a:pPr>
            <a:r>
              <a:rPr lang="uk-UA" sz="2800" smtClean="0"/>
              <a:t>Розрівняйте препарувальною голкою.</a:t>
            </a:r>
          </a:p>
          <a:p>
            <a:pPr marL="615950" indent="-533400" eaLnBrk="1" hangingPunct="1">
              <a:buFont typeface="Wingdings 2" pitchFamily="18" charset="2"/>
              <a:buAutoNum type="arabicPeriod"/>
            </a:pPr>
            <a:r>
              <a:rPr lang="uk-UA" sz="2800" smtClean="0"/>
              <a:t>Накрийте накривним скельцем.</a:t>
            </a:r>
          </a:p>
          <a:p>
            <a:pPr marL="615950" indent="-533400" eaLnBrk="1" hangingPunct="1">
              <a:buFont typeface="Wingdings 2" pitchFamily="18" charset="2"/>
              <a:buAutoNum type="arabicPeriod"/>
            </a:pPr>
            <a:r>
              <a:rPr lang="uk-UA" sz="2800" smtClean="0"/>
              <a:t>Заберіть надлишок води фільтрувальним папером.</a:t>
            </a:r>
          </a:p>
          <a:p>
            <a:pPr marL="615950" indent="-533400" eaLnBrk="1" hangingPunct="1">
              <a:buFont typeface="Wingdings 2" pitchFamily="18" charset="2"/>
              <a:buAutoNum type="arabicPeriod"/>
            </a:pPr>
            <a:r>
              <a:rPr lang="uk-UA" sz="2800" smtClean="0"/>
              <a:t>Розгляньте під мікроскопом при малому збільшені.</a:t>
            </a:r>
          </a:p>
          <a:p>
            <a:pPr marL="615950" indent="-533400" eaLnBrk="1" hangingPunct="1">
              <a:buFont typeface="Wingdings 2" pitchFamily="18" charset="2"/>
              <a:buAutoNum type="arabicPeriod"/>
            </a:pPr>
            <a:r>
              <a:rPr lang="uk-UA" sz="2800" smtClean="0"/>
              <a:t>Знайдіть клітинну оболонку, цитоплазму, ядро, вакуолю, хлоропласти.</a:t>
            </a: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130</TotalTime>
  <Words>129</Words>
  <Application>Microsoft Office PowerPoint</Application>
  <PresentationFormat>Экран (4:3)</PresentationFormat>
  <Paragraphs>42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Солнцестояние</vt:lpstr>
      <vt:lpstr>Урок №4</vt:lpstr>
      <vt:lpstr>    - Ознайомитись з пластидами.      - Вивчити будову клітини листка елодеї.      - Навчитися розрізняти на мікропрепаратах рослинних клітин: цитоплазму, вакуолю, клітинну оболонку</vt:lpstr>
      <vt:lpstr>Показати складові частини клітини: клітинну мембрану, цитоплазму, ядро, вакуолю, хлоропласти, мітохондрії</vt:lpstr>
      <vt:lpstr>Назвати  позначені структурні компоненти  рослинної клітини</vt:lpstr>
      <vt:lpstr>Виконання тестових завдань. Вибрати одну або декілька правильних відповідей.</vt:lpstr>
      <vt:lpstr>Слайд 6</vt:lpstr>
      <vt:lpstr>Знайти     структурні   компоненти   рослинної   клітини:   хлоропласти,   лейкопласти </vt:lpstr>
      <vt:lpstr>Елодея канадська</vt:lpstr>
      <vt:lpstr>Інструктивна картка</vt:lpstr>
      <vt:lpstr>Листок елодеї канадської про малому збільшені мікроскопа</vt:lpstr>
      <vt:lpstr>Слайд 11</vt:lpstr>
      <vt:lpstr> Підпишіть позначені структурні компоненти рослинної клітини.</vt:lpstr>
      <vt:lpstr>Домашнє завдання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dkovalov</dc:creator>
  <cp:lastModifiedBy>Admin</cp:lastModifiedBy>
  <cp:revision>9</cp:revision>
  <dcterms:created xsi:type="dcterms:W3CDTF">2015-06-26T05:47:52Z</dcterms:created>
  <dcterms:modified xsi:type="dcterms:W3CDTF">2015-09-14T17:59:31Z</dcterms:modified>
</cp:coreProperties>
</file>