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8"/>
  </p:notesMasterIdLst>
  <p:sldIdLst>
    <p:sldId id="260" r:id="rId2"/>
    <p:sldId id="257" r:id="rId3"/>
    <p:sldId id="292" r:id="rId4"/>
    <p:sldId id="283" r:id="rId5"/>
    <p:sldId id="284" r:id="rId6"/>
    <p:sldId id="285" r:id="rId7"/>
    <p:sldId id="286" r:id="rId8"/>
    <p:sldId id="287" r:id="rId9"/>
    <p:sldId id="278" r:id="rId10"/>
    <p:sldId id="289" r:id="rId11"/>
    <p:sldId id="290" r:id="rId12"/>
    <p:sldId id="261" r:id="rId13"/>
    <p:sldId id="262" r:id="rId14"/>
    <p:sldId id="263" r:id="rId15"/>
    <p:sldId id="264" r:id="rId16"/>
    <p:sldId id="291" r:id="rId17"/>
    <p:sldId id="265" r:id="rId18"/>
    <p:sldId id="266" r:id="rId19"/>
    <p:sldId id="258" r:id="rId20"/>
    <p:sldId id="267" r:id="rId21"/>
    <p:sldId id="272" r:id="rId22"/>
    <p:sldId id="273" r:id="rId23"/>
    <p:sldId id="275" r:id="rId24"/>
    <p:sldId id="276" r:id="rId25"/>
    <p:sldId id="282" r:id="rId26"/>
    <p:sldId id="280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4F4CE2-C355-48D0-83C3-87F2F7A58760}" type="datetimeFigureOut">
              <a:rPr lang="ru-RU" smtClean="0"/>
              <a:pPr/>
              <a:t>22.07.2015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7B379B-717A-4779-AB08-07D3B0AA55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/>
        </p:spPr>
      </p:sp>
      <p:sp>
        <p:nvSpPr>
          <p:cNvPr id="32771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wrap="none" anchor="ctr"/>
          <a:lstStyle/>
          <a:p>
            <a:endParaRPr lang="ru-RU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/>
        </p:spPr>
      </p:sp>
      <p:sp>
        <p:nvSpPr>
          <p:cNvPr id="33795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wrap="none" anchor="ctr"/>
          <a:lstStyle/>
          <a:p>
            <a:endParaRPr lang="ru-RU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7543EF-E2F6-4759-8CEE-2AFB84D5CB0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/>
        </p:spPr>
      </p:sp>
      <p:sp>
        <p:nvSpPr>
          <p:cNvPr id="35843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wrap="none" anchor="ctr"/>
          <a:lstStyle/>
          <a:p>
            <a:endParaRPr lang="ru-RU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/>
        </p:spPr>
      </p:sp>
      <p:sp>
        <p:nvSpPr>
          <p:cNvPr id="37891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wrap="none" anchor="ctr"/>
          <a:lstStyle/>
          <a:p>
            <a:endParaRPr lang="ru-RU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/>
        </p:spPr>
      </p:sp>
      <p:sp>
        <p:nvSpPr>
          <p:cNvPr id="38915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wrap="none" anchor="ctr"/>
          <a:lstStyle/>
          <a:p>
            <a:endParaRPr lang="ru-RU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38AC9B-5C85-48AE-90D0-CF954AC2564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003228-A0E2-452C-97B6-E77391332333}" type="datetimeFigureOut">
              <a:rPr lang="ru-RU" smtClean="0"/>
              <a:pPr/>
              <a:t>22.07.2015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30D8D9-AD47-4E0D-89C4-41EA2DDA6C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003228-A0E2-452C-97B6-E77391332333}" type="datetimeFigureOut">
              <a:rPr lang="ru-RU" smtClean="0"/>
              <a:pPr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30D8D9-AD47-4E0D-89C4-41EA2DDA6C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003228-A0E2-452C-97B6-E77391332333}" type="datetimeFigureOut">
              <a:rPr lang="ru-RU" smtClean="0"/>
              <a:pPr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30D8D9-AD47-4E0D-89C4-41EA2DDA6C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E4E53-6F2B-4FB1-B903-6C12F375E7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5200" y="1270000"/>
            <a:ext cx="7670800" cy="1346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2438400" y="6248400"/>
            <a:ext cx="2128838" cy="4730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>
          <a:xfrm>
            <a:off x="5791200" y="6248400"/>
            <a:ext cx="2895600" cy="4730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>
          <a:xfrm>
            <a:off x="76200" y="6246813"/>
            <a:ext cx="585788" cy="488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41EB7-CC8F-43FD-A5B3-E535FE2277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26A51-1B5A-437D-9BCD-00224B5DAB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003228-A0E2-452C-97B6-E77391332333}" type="datetimeFigureOut">
              <a:rPr lang="ru-RU" smtClean="0"/>
              <a:pPr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30D8D9-AD47-4E0D-89C4-41EA2DDA6C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003228-A0E2-452C-97B6-E77391332333}" type="datetimeFigureOut">
              <a:rPr lang="ru-RU" smtClean="0"/>
              <a:pPr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30D8D9-AD47-4E0D-89C4-41EA2DDA6C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003228-A0E2-452C-97B6-E77391332333}" type="datetimeFigureOut">
              <a:rPr lang="ru-RU" smtClean="0"/>
              <a:pPr/>
              <a:t>22.07.2015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30D8D9-AD47-4E0D-89C4-41EA2DDA6C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003228-A0E2-452C-97B6-E77391332333}" type="datetimeFigureOut">
              <a:rPr lang="ru-RU" smtClean="0"/>
              <a:pPr/>
              <a:t>22.07.2015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30D8D9-AD47-4E0D-89C4-41EA2DDA6C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003228-A0E2-452C-97B6-E77391332333}" type="datetimeFigureOut">
              <a:rPr lang="ru-RU" smtClean="0"/>
              <a:pPr/>
              <a:t>22.07.2015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30D8D9-AD47-4E0D-89C4-41EA2DDA6C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003228-A0E2-452C-97B6-E77391332333}" type="datetimeFigureOut">
              <a:rPr lang="ru-RU" smtClean="0"/>
              <a:pPr/>
              <a:t>22.07.2015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30D8D9-AD47-4E0D-89C4-41EA2DDA6C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003228-A0E2-452C-97B6-E77391332333}" type="datetimeFigureOut">
              <a:rPr lang="ru-RU" smtClean="0"/>
              <a:pPr/>
              <a:t>22.07.2015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30D8D9-AD47-4E0D-89C4-41EA2DDA6C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003228-A0E2-452C-97B6-E77391332333}" type="datetimeFigureOut">
              <a:rPr lang="ru-RU" smtClean="0"/>
              <a:pPr/>
              <a:t>22.07.2015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30D8D9-AD47-4E0D-89C4-41EA2DDA6C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C003228-A0E2-452C-97B6-E77391332333}" type="datetimeFigureOut">
              <a:rPr lang="ru-RU" smtClean="0"/>
              <a:pPr/>
              <a:t>22.07.2015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430D8D9-AD47-4E0D-89C4-41EA2DDA6C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all-photo.ru/empire/index.ru.html?big=on&amp;img=12507&amp;id=12506" TargetMode="External"/><Relationship Id="rId3" Type="http://schemas.openxmlformats.org/officeDocument/2006/relationships/hyperlink" Target="http://az.lib.ru/img/h/holodkowskij_nikolaj_aleksandrowich/text_0070/index.shtml" TargetMode="External"/><Relationship Id="rId7" Type="http://schemas.openxmlformats.org/officeDocument/2006/relationships/hyperlink" Target="http://molbiol.ru/forums/index.php?showtopic=105009" TargetMode="External"/><Relationship Id="rId2" Type="http://schemas.openxmlformats.org/officeDocument/2006/relationships/hyperlink" Target="http://www.krugosvet.ru/articles/37/1003732/0002735g.htm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hist.msu.ru/" TargetMode="External"/><Relationship Id="rId5" Type="http://schemas.openxmlformats.org/officeDocument/2006/relationships/hyperlink" Target="http://www.hrono.info/biograf/bio_f/fleming_a.html" TargetMode="External"/><Relationship Id="rId4" Type="http://schemas.openxmlformats.org/officeDocument/2006/relationships/hyperlink" Target="http://www.college.ru/biology/course/content/scientist/schleiden.html" TargetMode="External"/><Relationship Id="rId9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071678"/>
            <a:ext cx="8715436" cy="156966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 1</a:t>
            </a:r>
          </a:p>
          <a:p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uk-UA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Клітина</a:t>
            </a:r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одиниця</a:t>
            </a:r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живого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1075"/>
            <a:ext cx="5003800" cy="865188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b="1" dirty="0" err="1" smtClean="0">
                <a:solidFill>
                  <a:srgbClr val="CC00FF"/>
                </a:solidFill>
                <a:effectLst/>
                <a:latin typeface="Times New Roman" charset="0"/>
              </a:rPr>
              <a:t>Клітина</a:t>
            </a:r>
            <a:r>
              <a:rPr lang="ru-RU" sz="2800" b="1" dirty="0" smtClean="0">
                <a:solidFill>
                  <a:srgbClr val="CC00FF"/>
                </a:solidFill>
                <a:effectLst/>
                <a:latin typeface="Times New Roman" charset="0"/>
              </a:rPr>
              <a:t> </a:t>
            </a:r>
            <a:r>
              <a:rPr lang="ru-RU" sz="2800" b="1" dirty="0" err="1" smtClean="0">
                <a:solidFill>
                  <a:srgbClr val="CC00FF"/>
                </a:solidFill>
                <a:effectLst/>
                <a:latin typeface="Times New Roman" charset="0"/>
              </a:rPr>
              <a:t>тварин</a:t>
            </a:r>
            <a:r>
              <a:rPr lang="ru-RU" sz="2800" b="1" dirty="0" smtClean="0">
                <a:solidFill>
                  <a:srgbClr val="CC00FF"/>
                </a:solidFill>
                <a:effectLst/>
                <a:latin typeface="Times New Roman" charset="0"/>
              </a:rPr>
              <a:t> …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032250" y="4868863"/>
            <a:ext cx="511175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CC00FF"/>
                </a:solidFill>
                <a:latin typeface="Times New Roman" charset="0"/>
              </a:rPr>
              <a:t>… </a:t>
            </a:r>
            <a:r>
              <a:rPr lang="ru-RU" sz="2800" b="1" dirty="0" err="1" smtClean="0">
                <a:solidFill>
                  <a:srgbClr val="CC00FF"/>
                </a:solidFill>
                <a:latin typeface="Times New Roman" charset="0"/>
              </a:rPr>
              <a:t>Клітина</a:t>
            </a:r>
            <a:r>
              <a:rPr lang="ru-RU" sz="2800" b="1" dirty="0" smtClean="0">
                <a:solidFill>
                  <a:srgbClr val="CC00FF"/>
                </a:solidFill>
                <a:latin typeface="Times New Roman" charset="0"/>
              </a:rPr>
              <a:t> </a:t>
            </a:r>
            <a:r>
              <a:rPr lang="ru-RU" sz="2800" b="1" dirty="0" err="1" smtClean="0">
                <a:solidFill>
                  <a:srgbClr val="CC00FF"/>
                </a:solidFill>
                <a:latin typeface="Times New Roman" charset="0"/>
              </a:rPr>
              <a:t>рослин</a:t>
            </a:r>
            <a:endParaRPr lang="ru-RU" sz="2800" b="1" dirty="0">
              <a:solidFill>
                <a:srgbClr val="CC00FF"/>
              </a:solidFill>
              <a:latin typeface="Times New Roman" charset="0"/>
            </a:endParaRPr>
          </a:p>
        </p:txBody>
      </p:sp>
      <p:sp>
        <p:nvSpPr>
          <p:cNvPr id="20486" name="AutoShape 7"/>
          <p:cNvSpPr>
            <a:spLocks noChangeArrowheads="1"/>
          </p:cNvSpPr>
          <p:nvPr/>
        </p:nvSpPr>
        <p:spPr bwMode="auto">
          <a:xfrm>
            <a:off x="2071670" y="1857364"/>
            <a:ext cx="1368425" cy="360362"/>
          </a:xfrm>
          <a:prstGeom prst="notchedRightArrow">
            <a:avLst>
              <a:gd name="adj1" fmla="val 50000"/>
              <a:gd name="adj2" fmla="val 94934"/>
            </a:avLst>
          </a:prstGeom>
          <a:solidFill>
            <a:srgbClr val="FFFF00"/>
          </a:solidFill>
          <a:ln w="9525">
            <a:solidFill>
              <a:srgbClr val="80008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7" name="AutoShape 8"/>
          <p:cNvSpPr>
            <a:spLocks noChangeArrowheads="1"/>
          </p:cNvSpPr>
          <p:nvPr/>
        </p:nvSpPr>
        <p:spPr bwMode="auto">
          <a:xfrm rot="10800000">
            <a:off x="5357818" y="4214818"/>
            <a:ext cx="1368425" cy="360363"/>
          </a:xfrm>
          <a:prstGeom prst="notchedRightArrow">
            <a:avLst>
              <a:gd name="adj1" fmla="val 50000"/>
              <a:gd name="adj2" fmla="val 94934"/>
            </a:avLst>
          </a:prstGeom>
          <a:solidFill>
            <a:srgbClr val="FFFF00"/>
          </a:solidFill>
          <a:ln w="9525">
            <a:solidFill>
              <a:srgbClr val="80008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b="9779"/>
          <a:stretch>
            <a:fillRect/>
          </a:stretch>
        </p:blipFill>
        <p:spPr bwMode="auto">
          <a:xfrm>
            <a:off x="142844" y="3143248"/>
            <a:ext cx="450056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 b="8696"/>
          <a:stretch>
            <a:fillRect/>
          </a:stretch>
        </p:blipFill>
        <p:spPr bwMode="auto">
          <a:xfrm>
            <a:off x="4354252" y="142852"/>
            <a:ext cx="478974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Історія</a:t>
            </a:r>
            <a: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вивчення</a:t>
            </a:r>
            <a: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клітини</a:t>
            </a:r>
            <a: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29000" y="1142984"/>
            <a:ext cx="59150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Люди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дізналися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існування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XVII ст.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Незадовго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в 1590 р.,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голландський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шліфувальщик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скелець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Захар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Янсен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з'єднавши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разом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дві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лінзи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уперше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винайшов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примітивний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мікроскоп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завдяки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якому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змогли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розкрити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таємницю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клітинної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будови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upload.wikimedia.org/wikipedia/commons/thumb/3/3b/Zacharias.jpg/200px-Zachari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8840"/>
            <a:ext cx="2955552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571500"/>
            <a:ext cx="8229600" cy="1285875"/>
          </a:xfrm>
        </p:spPr>
        <p:txBody>
          <a:bodyPr>
            <a:normAutofit/>
          </a:bodyPr>
          <a:lstStyle/>
          <a:p>
            <a:pPr algn="ctr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Галілео</a:t>
            </a:r>
            <a:r>
              <a:rPr lang="ru-RU" sz="32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Галілей</a:t>
            </a:r>
            <a:r>
              <a:rPr lang="ru-RU" sz="32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в 1609 – 1610 р.р. </a:t>
            </a:r>
            <a:r>
              <a:rPr lang="ru-RU" sz="3200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сконструював</a:t>
            </a:r>
            <a:r>
              <a:rPr lang="ru-RU" sz="32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перший </a:t>
            </a:r>
            <a:r>
              <a:rPr lang="ru-RU" sz="3200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мікроскоп</a:t>
            </a:r>
            <a:r>
              <a:rPr lang="ru-RU" sz="32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4282" y="2214554"/>
            <a:ext cx="2724150" cy="297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44" name="Rectangle 6"/>
          <p:cNvSpPr>
            <a:spLocks noChangeArrowheads="1"/>
          </p:cNvSpPr>
          <p:nvPr/>
        </p:nvSpPr>
        <p:spPr bwMode="auto">
          <a:xfrm>
            <a:off x="2786050" y="2154783"/>
            <a:ext cx="6072230" cy="267765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Галілео-Галілей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(1564-1642) —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італійський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фізик,механік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астроном,перший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природознавець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 поет,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філолог,критик.Заклав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основи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сучасної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механіки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висунув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ідею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відносність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руху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встановив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закони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інерції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вільного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падіння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руху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тіл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похилій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площині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GB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type="title"/>
          </p:nvPr>
        </p:nvSpPr>
        <p:spPr>
          <a:xfrm>
            <a:off x="642910" y="214290"/>
            <a:ext cx="8231832" cy="1597298"/>
          </a:xfrm>
        </p:spPr>
        <p:txBody>
          <a:bodyPr>
            <a:normAutofit/>
          </a:bodyPr>
          <a:lstStyle/>
          <a:p>
            <a:pPr algn="ctr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Роберт Гук в 1665 р. </a:t>
            </a:r>
            <a:r>
              <a:rPr lang="ru-RU" sz="2800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Вперше</a:t>
            </a:r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описав </a:t>
            </a:r>
            <a:r>
              <a:rPr lang="ru-RU" sz="2800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будову</a:t>
            </a:r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кори коркового дуба та стебла </a:t>
            </a:r>
            <a:r>
              <a:rPr lang="ru-RU" sz="2800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рослин</a:t>
            </a:r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ввів</a:t>
            </a:r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в науку </a:t>
            </a:r>
            <a:r>
              <a:rPr lang="ru-RU" sz="2800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термін</a:t>
            </a:r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клітина</a:t>
            </a:r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».</a:t>
            </a:r>
          </a:p>
        </p:txBody>
      </p:sp>
      <p:pic>
        <p:nvPicPr>
          <p:cNvPr id="11268" name="Рисунок 6" descr="701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2844" y="1857364"/>
            <a:ext cx="3048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Box 7"/>
          <p:cNvSpPr txBox="1">
            <a:spLocks noChangeArrowheads="1"/>
          </p:cNvSpPr>
          <p:nvPr/>
        </p:nvSpPr>
        <p:spPr bwMode="auto">
          <a:xfrm>
            <a:off x="3143240" y="2428868"/>
            <a:ext cx="372387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Роберт Гук.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1635-1703р.р.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Англійський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різносторонній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вчений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Експериментатор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Вдосконалив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мікроскоп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встановив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клітинну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будову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тканин.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Еще приборы Гу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2214554"/>
            <a:ext cx="221457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715140" y="6000768"/>
            <a:ext cx="2168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Мікроскоп Р.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Гука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xfrm>
            <a:off x="1500166" y="0"/>
            <a:ext cx="7286676" cy="105156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</a:rPr>
              <a:t>Антоні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</a:rPr>
              <a:t>ван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</a:rPr>
              <a:t> Левенгук </a:t>
            </a:r>
            <a:r>
              <a:rPr lang="ru-RU" altLang="ja-JP" sz="3200" b="1" dirty="0" smtClean="0">
                <a:solidFill>
                  <a:srgbClr val="C00000"/>
                </a:solidFill>
                <a:latin typeface="Times New Roman" pitchFamily="18" charset="0"/>
                <a:cs typeface="ＭＳ Ｐゴシック"/>
              </a:rPr>
              <a:t>(1632—1723)</a:t>
            </a:r>
            <a:r>
              <a:rPr lang="ru-RU" altLang="ja-JP" sz="3200" dirty="0" smtClean="0">
                <a:solidFill>
                  <a:srgbClr val="C00000"/>
                </a:solidFill>
                <a:cs typeface="ＭＳ Ｐゴシック"/>
              </a:rPr>
              <a:t> </a:t>
            </a:r>
            <a:endParaRPr lang="ru-RU" sz="3200" dirty="0" smtClean="0">
              <a:solidFill>
                <a:srgbClr val="C00000"/>
              </a:solidFill>
            </a:endParaRPr>
          </a:p>
        </p:txBody>
      </p:sp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>
          <a:xfrm>
            <a:off x="4286248" y="785795"/>
            <a:ext cx="4546600" cy="3000396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altLang="ja-JP" sz="2800" dirty="0" smtClean="0">
                <a:latin typeface="Times New Roman" pitchFamily="18" charset="0"/>
                <a:cs typeface="ＭＳ Ｐゴシック"/>
              </a:rPr>
              <a:t>В 1674 </a:t>
            </a:r>
            <a:r>
              <a:rPr lang="ru-RU" altLang="ja-JP" sz="2800" dirty="0" err="1" smtClean="0">
                <a:latin typeface="Times New Roman" pitchFamily="18" charset="0"/>
                <a:cs typeface="ＭＳ Ｐゴシック"/>
              </a:rPr>
              <a:t>році</a:t>
            </a:r>
            <a:r>
              <a:rPr lang="ru-RU" altLang="ja-JP" sz="2800" dirty="0" smtClean="0">
                <a:latin typeface="Times New Roman" pitchFamily="18" charset="0"/>
                <a:cs typeface="ＭＳ Ｐゴシック"/>
              </a:rPr>
              <a:t> </a:t>
            </a:r>
            <a:r>
              <a:rPr lang="ru-RU" altLang="ja-JP" sz="2800" dirty="0" err="1" smtClean="0">
                <a:latin typeface="Times New Roman" pitchFamily="18" charset="0"/>
                <a:cs typeface="ＭＳ Ｐゴシック"/>
              </a:rPr>
              <a:t>цей</a:t>
            </a:r>
            <a:r>
              <a:rPr lang="ru-RU" altLang="ja-JP" sz="2800" dirty="0" smtClean="0">
                <a:latin typeface="Times New Roman" pitchFamily="18" charset="0"/>
                <a:cs typeface="ＭＳ Ｐゴシック"/>
              </a:rPr>
              <a:t> </a:t>
            </a:r>
            <a:r>
              <a:rPr lang="ru-RU" altLang="ja-JP" sz="2800" dirty="0" err="1" smtClean="0">
                <a:latin typeface="Times New Roman" pitchFamily="18" charset="0"/>
                <a:cs typeface="ＭＳ Ｐゴシック"/>
              </a:rPr>
              <a:t>голландський</a:t>
            </a:r>
            <a:r>
              <a:rPr lang="ru-RU" altLang="ja-JP" sz="2800" dirty="0" smtClean="0">
                <a:latin typeface="Times New Roman" pitchFamily="18" charset="0"/>
                <a:cs typeface="ＭＳ Ｐゴシック"/>
              </a:rPr>
              <a:t> </a:t>
            </a:r>
            <a:r>
              <a:rPr lang="ru-RU" altLang="ja-JP" sz="2800" dirty="0" err="1" smtClean="0">
                <a:latin typeface="Times New Roman" pitchFamily="18" charset="0"/>
                <a:cs typeface="ＭＳ Ｐゴシック"/>
              </a:rPr>
              <a:t>майстер</a:t>
            </a:r>
            <a:r>
              <a:rPr lang="ru-RU" altLang="ja-JP" sz="2800" dirty="0" smtClean="0">
                <a:latin typeface="Times New Roman" pitchFamily="18" charset="0"/>
                <a:cs typeface="ＭＳ Ｐゴシック"/>
              </a:rPr>
              <a:t> за </a:t>
            </a:r>
            <a:r>
              <a:rPr lang="ru-RU" altLang="ja-JP" sz="2800" dirty="0" err="1" smtClean="0">
                <a:latin typeface="Times New Roman" pitchFamily="18" charset="0"/>
                <a:cs typeface="ＭＳ Ｐゴシック"/>
              </a:rPr>
              <a:t>допомогою</a:t>
            </a:r>
            <a:r>
              <a:rPr lang="ru-RU" altLang="ja-JP" sz="2800" dirty="0" smtClean="0">
                <a:latin typeface="Times New Roman" pitchFamily="18" charset="0"/>
                <a:cs typeface="ＭＳ Ｐゴシック"/>
              </a:rPr>
              <a:t> </a:t>
            </a:r>
            <a:r>
              <a:rPr lang="ru-RU" altLang="ja-JP" sz="2800" dirty="0" err="1" smtClean="0">
                <a:latin typeface="Times New Roman" pitchFamily="18" charset="0"/>
                <a:cs typeface="ＭＳ Ｐゴシック"/>
              </a:rPr>
              <a:t>мікроскопу</a:t>
            </a:r>
            <a:r>
              <a:rPr lang="ru-RU" altLang="ja-JP" sz="2800" dirty="0" smtClean="0">
                <a:latin typeface="Times New Roman" pitchFamily="18" charset="0"/>
                <a:cs typeface="ＭＳ Ｐゴシック"/>
              </a:rPr>
              <a:t> </a:t>
            </a:r>
            <a:r>
              <a:rPr lang="ru-RU" altLang="ja-JP" sz="2800" dirty="0" err="1" smtClean="0">
                <a:latin typeface="Times New Roman" pitchFamily="18" charset="0"/>
                <a:cs typeface="ＭＳ Ｐゴシック"/>
              </a:rPr>
              <a:t>вперше</a:t>
            </a:r>
            <a:r>
              <a:rPr lang="ru-RU" altLang="ja-JP" sz="2800" dirty="0" smtClean="0">
                <a:latin typeface="Times New Roman" pitchFamily="18" charset="0"/>
                <a:cs typeface="ＭＳ Ｐゴシック"/>
              </a:rPr>
              <a:t> </a:t>
            </a:r>
            <a:r>
              <a:rPr lang="ru-RU" altLang="ja-JP" sz="2800" dirty="0" err="1" smtClean="0">
                <a:latin typeface="Times New Roman" pitchFamily="18" charset="0"/>
                <a:cs typeface="ＭＳ Ｐゴシック"/>
              </a:rPr>
              <a:t>побачив</a:t>
            </a:r>
            <a:r>
              <a:rPr lang="ru-RU" altLang="ja-JP" sz="2800" dirty="0" smtClean="0">
                <a:latin typeface="Times New Roman" pitchFamily="18" charset="0"/>
                <a:cs typeface="ＭＳ Ｐゴシック"/>
              </a:rPr>
              <a:t> в </a:t>
            </a:r>
            <a:r>
              <a:rPr lang="ru-RU" altLang="ja-JP" sz="2800" dirty="0" err="1" smtClean="0">
                <a:latin typeface="Times New Roman" pitchFamily="18" charset="0"/>
                <a:cs typeface="ＭＳ Ｐゴシック"/>
              </a:rPr>
              <a:t>краплині</a:t>
            </a:r>
            <a:r>
              <a:rPr lang="ru-RU" altLang="ja-JP" sz="2800" dirty="0" smtClean="0">
                <a:latin typeface="Times New Roman" pitchFamily="18" charset="0"/>
                <a:cs typeface="ＭＳ Ｐゴシック"/>
              </a:rPr>
              <a:t> води «</a:t>
            </a:r>
            <a:r>
              <a:rPr lang="ru-RU" altLang="ja-JP" sz="2800" dirty="0" err="1" smtClean="0">
                <a:latin typeface="Times New Roman" pitchFamily="18" charset="0"/>
                <a:cs typeface="ＭＳ Ｐゴシック"/>
              </a:rPr>
              <a:t>тваринок</a:t>
            </a:r>
            <a:r>
              <a:rPr lang="ru-RU" altLang="ja-JP" sz="2800" dirty="0" smtClean="0">
                <a:latin typeface="Times New Roman" pitchFamily="18" charset="0"/>
                <a:cs typeface="ＭＳ Ｐゴシック"/>
              </a:rPr>
              <a:t>» — </a:t>
            </a:r>
            <a:r>
              <a:rPr lang="ru-RU" altLang="ja-JP" sz="2800" dirty="0" err="1" smtClean="0">
                <a:latin typeface="Times New Roman" pitchFamily="18" charset="0"/>
                <a:cs typeface="ＭＳ Ｐゴシック"/>
              </a:rPr>
              <a:t>живі</a:t>
            </a:r>
            <a:r>
              <a:rPr lang="ru-RU" altLang="ja-JP" sz="2800" dirty="0" smtClean="0">
                <a:latin typeface="Times New Roman" pitchFamily="18" charset="0"/>
                <a:cs typeface="ＭＳ Ｐゴシック"/>
              </a:rPr>
              <a:t> </a:t>
            </a:r>
            <a:r>
              <a:rPr lang="ru-RU" altLang="ja-JP" sz="2800" dirty="0" err="1" smtClean="0">
                <a:latin typeface="Times New Roman" pitchFamily="18" charset="0"/>
                <a:cs typeface="ＭＳ Ｐゴシック"/>
              </a:rPr>
              <a:t>організми</a:t>
            </a:r>
            <a:r>
              <a:rPr lang="ru-RU" altLang="ja-JP" sz="2800" dirty="0" smtClean="0">
                <a:latin typeface="Times New Roman" pitchFamily="18" charset="0"/>
                <a:cs typeface="ＭＳ Ｐゴシック"/>
              </a:rPr>
              <a:t>, </a:t>
            </a:r>
            <a:r>
              <a:rPr lang="ru-RU" altLang="ja-JP" sz="2800" dirty="0" err="1" smtClean="0">
                <a:latin typeface="Times New Roman" pitchFamily="18" charset="0"/>
                <a:cs typeface="ＭＳ Ｐゴシック"/>
              </a:rPr>
              <a:t>які</a:t>
            </a:r>
            <a:r>
              <a:rPr lang="ru-RU" altLang="ja-JP" sz="2800" dirty="0" smtClean="0">
                <a:latin typeface="Times New Roman" pitchFamily="18" charset="0"/>
                <a:cs typeface="ＭＳ Ｐゴシック"/>
              </a:rPr>
              <a:t> </a:t>
            </a:r>
            <a:r>
              <a:rPr lang="ru-RU" altLang="ja-JP" sz="2800" dirty="0" err="1" smtClean="0">
                <a:latin typeface="Times New Roman" pitchFamily="18" charset="0"/>
                <a:cs typeface="ＭＳ Ｐゴシック"/>
              </a:rPr>
              <a:t>рухались</a:t>
            </a:r>
            <a:r>
              <a:rPr lang="ru-RU" altLang="ja-JP" sz="2800" dirty="0" smtClean="0">
                <a:latin typeface="Times New Roman" pitchFamily="18" charset="0"/>
                <a:cs typeface="ＭＳ Ｐゴシック"/>
              </a:rPr>
              <a:t>.</a:t>
            </a:r>
            <a:endParaRPr lang="ru-RU" sz="2800" dirty="0" smtClean="0">
              <a:latin typeface="Times New Roman" pitchFamily="18" charset="0"/>
            </a:endParaRPr>
          </a:p>
        </p:txBody>
      </p:sp>
      <p:pic>
        <p:nvPicPr>
          <p:cNvPr id="24579" name="Picture 5" descr="levengu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857232"/>
            <a:ext cx="3035300" cy="339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Еще микроскоп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3786190"/>
            <a:ext cx="1250085" cy="2895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Устройство микроскопа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3646760"/>
            <a:ext cx="2947950" cy="299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786182" y="4786322"/>
            <a:ext cx="100013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Лінза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5357826"/>
            <a:ext cx="92869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єкт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928662" y="214290"/>
            <a:ext cx="5820108" cy="135732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dirty="0">
                <a:solidFill>
                  <a:srgbClr val="003366"/>
                </a:solidFill>
              </a:rPr>
              <a:t/>
            </a:r>
            <a:br>
              <a:rPr lang="ru-RU" dirty="0">
                <a:solidFill>
                  <a:srgbClr val="003366"/>
                </a:solidFill>
              </a:rPr>
            </a:b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Антоні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Ван Левенгук </a:t>
            </a:r>
            <a:b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(1632 – 1723) –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5000628" y="3714752"/>
            <a:ext cx="3727450" cy="1928812"/>
          </a:xfrm>
        </p:spPr>
        <p:txBody>
          <a:bodyPr lIns="90000" tIns="46800" rIns="90000" bIns="46800" anchor="b">
            <a:normAutofit/>
          </a:bodyPr>
          <a:lstStyle/>
          <a:p>
            <a:pPr marL="0" indent="0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Pct val="75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вперше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відкрив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червоні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кров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яні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тільця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деяких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найпростіших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тварин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чоловічі статеві клітини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(1632 – 1719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гг.)</a:t>
            </a:r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572132" y="1285860"/>
            <a:ext cx="2786082" cy="209598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3317" name="Рисунок 4" descr="515px-Jan_Verkolje_-_Antonie_van_Leeuwenhoek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57250" y="1857375"/>
            <a:ext cx="3643313" cy="423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643702" y="1071546"/>
            <a:ext cx="1714512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Еритроцити людини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Безымян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71480"/>
            <a:ext cx="3582728" cy="3025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214546" y="285728"/>
            <a:ext cx="58875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ru-RU" sz="2400" b="1" dirty="0">
                <a:latin typeface="Times New Roman" pitchFamily="18" charset="0"/>
              </a:rPr>
              <a:t>Левенгук  за </a:t>
            </a:r>
            <a:r>
              <a:rPr kumimoji="1" lang="uk-UA" sz="2400" b="1" dirty="0" smtClean="0">
                <a:latin typeface="Times New Roman" pitchFamily="18" charset="0"/>
              </a:rPr>
              <a:t>вивченням</a:t>
            </a:r>
            <a:r>
              <a:rPr kumimoji="1" lang="ru-RU" sz="2400" b="1" dirty="0" smtClean="0">
                <a:latin typeface="Times New Roman" pitchFamily="18" charset="0"/>
              </a:rPr>
              <a:t> </a:t>
            </a:r>
            <a:r>
              <a:rPr kumimoji="1" lang="ru-RU" sz="2400" b="1" dirty="0" err="1" smtClean="0">
                <a:latin typeface="Times New Roman" pitchFamily="18" charset="0"/>
              </a:rPr>
              <a:t>мікроорганізмів</a:t>
            </a:r>
            <a:endParaRPr kumimoji="1" lang="ru-RU" sz="2400" b="1" dirty="0">
              <a:latin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3143248"/>
            <a:ext cx="5857916" cy="3174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3357554" y="5214950"/>
            <a:ext cx="714380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Grp="1" noChangeArrowheads="1"/>
          </p:cNvSpPr>
          <p:nvPr>
            <p:ph type="title"/>
          </p:nvPr>
        </p:nvSpPr>
        <p:spPr>
          <a:xfrm>
            <a:off x="357158" y="357166"/>
            <a:ext cx="8229600" cy="928688"/>
          </a:xfrm>
        </p:spPr>
        <p:txBody>
          <a:bodyPr>
            <a:normAutofit/>
          </a:bodyPr>
          <a:lstStyle/>
          <a:p>
            <a:pPr algn="ctr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В 1831 р. Р.Броун </a:t>
            </a:r>
            <a:r>
              <a:rPr lang="ru-RU" sz="2400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відкрив</a:t>
            </a:r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 в </a:t>
            </a:r>
            <a:r>
              <a:rPr lang="ru-RU" sz="2400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клітинному</a:t>
            </a:r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соці</a:t>
            </a:r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ядро – </a:t>
            </a:r>
            <a:r>
              <a:rPr lang="ru-RU" sz="2400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важливу</a:t>
            </a:r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складову</a:t>
            </a:r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клітини</a:t>
            </a:r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572264" y="1285860"/>
            <a:ext cx="2295525" cy="1643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5364" name="Рисунок 3" descr="pic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42875" y="1643063"/>
            <a:ext cx="3589338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Прямоугольник 4"/>
          <p:cNvSpPr>
            <a:spLocks noChangeArrowheads="1"/>
          </p:cNvSpPr>
          <p:nvPr/>
        </p:nvSpPr>
        <p:spPr bwMode="auto">
          <a:xfrm>
            <a:off x="3786182" y="3286124"/>
            <a:ext cx="472003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Британський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шотландський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ботанік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кінця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XVIII —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першої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половини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XIX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ст.,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морфолог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систематик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рослин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першовідкривач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броунівського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руху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Зробив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висновок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ядро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обов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язковою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частиною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рослинної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клітини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5366" name="Прямоугольник 5"/>
          <p:cNvSpPr>
            <a:spLocks noChangeArrowheads="1"/>
          </p:cNvSpPr>
          <p:nvPr/>
        </p:nvSpPr>
        <p:spPr bwMode="auto">
          <a:xfrm>
            <a:off x="3714744" y="1714500"/>
            <a:ext cx="27146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     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1773 —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1858р.р.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357188"/>
            <a:ext cx="8029604" cy="714375"/>
          </a:xfrm>
        </p:spPr>
        <p:txBody>
          <a:bodyPr/>
          <a:lstStyle/>
          <a:p>
            <a:pPr algn="ctr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Російський</a:t>
            </a:r>
            <a:r>
              <a:rPr lang="ru-RU" sz="3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вченний</a:t>
            </a:r>
            <a:r>
              <a:rPr lang="ru-RU" sz="3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П.Ф. </a:t>
            </a:r>
            <a:r>
              <a:rPr lang="ru-RU" sz="3200" b="1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Горянінов</a:t>
            </a:r>
            <a:endParaRPr lang="ru-RU" sz="3200" b="1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571604" y="1000108"/>
            <a:ext cx="6000750" cy="2089150"/>
          </a:xfrm>
        </p:spPr>
        <p:txBody>
          <a:bodyPr lIns="90000" tIns="46800" rIns="90000" bIns="46800" anchor="b">
            <a:normAutofit/>
          </a:bodyPr>
          <a:lstStyle/>
          <a:p>
            <a:pPr marL="0" indent="0" eaLnBrk="1" fontAlgn="auto" hangingPunct="1">
              <a:lnSpc>
                <a:spcPct val="80000"/>
              </a:lnSpc>
              <a:spcBef>
                <a:spcPts val="650"/>
              </a:spcBef>
              <a:spcAft>
                <a:spcPts val="0"/>
              </a:spcAft>
              <a:buClrTx/>
              <a:buSzPct val="75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 1834 р.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відмітив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своїх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дослідженнях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тварини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та 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рослини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складаються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єднаних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собою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клітин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14688" y="3357563"/>
            <a:ext cx="4851400" cy="2786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280035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428604"/>
            <a:ext cx="25336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2786058"/>
            <a:ext cx="2867025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57290" y="214290"/>
            <a:ext cx="65169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1571612"/>
            <a:ext cx="9144000" cy="403187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2C2C2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Виберіть одну правильну відповідь</a:t>
            </a: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2C2C2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   Життя рослин вивчає: а) зоологія; б) мікробіологія; в) ботаніка; г) екологія.</a:t>
            </a: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2C2C2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   Зв'язки між організмами вивчає: а) екологія; б) мікробіологія; в) зоологія; г) ботаніка.</a:t>
            </a: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2C2C2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   Які біологічні науки ви знаєте? Що між ними спільного?</a:t>
            </a: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2C2C2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rgbClr val="2C2C2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Продовжіть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2C2C2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речення:</a:t>
            </a:r>
            <a:endParaRPr kumimoji="0" lang="uk-UA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2C2C2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Вірусологія вивчає …</a:t>
            </a: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2C2C2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Цитологія досліджує 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dirty="0" smtClean="0">
              <a:solidFill>
                <a:srgbClr val="2C2C2C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2C2C2C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dirty="0" smtClean="0">
              <a:solidFill>
                <a:srgbClr val="2C2C2C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2C2C2C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dirty="0" smtClean="0">
              <a:solidFill>
                <a:srgbClr val="2C2C2C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rgbClr val="2C2C2C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3571876"/>
            <a:ext cx="792858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2C2C2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rgbClr val="2C2C2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   Установіть відповідність між назвами наук і об'єктом їхнього вивчення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2C2C2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3" name="Надпись 1"/>
          <p:cNvSpPr txBox="1">
            <a:spLocks noChangeArrowheads="1"/>
          </p:cNvSpPr>
          <p:nvPr/>
        </p:nvSpPr>
        <p:spPr bwMode="auto">
          <a:xfrm>
            <a:off x="928662" y="4071942"/>
            <a:ext cx="1952625" cy="2000264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А.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Ботаніка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Б.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Зоологія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Мікологія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Г.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Екологія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4" name="Надпись 2"/>
          <p:cNvSpPr txBox="1">
            <a:spLocks noChangeArrowheads="1"/>
          </p:cNvSpPr>
          <p:nvPr/>
        </p:nvSpPr>
        <p:spPr bwMode="auto">
          <a:xfrm>
            <a:off x="4143372" y="4071942"/>
            <a:ext cx="4086225" cy="250033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1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Вивчає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зв’язки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між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організмами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навколишнім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середовищем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2.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Вивчає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гриби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3.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Вивчає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рослини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4.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Вивчає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різноманітність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усіх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організмів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5.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Вивчає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тварин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785786" y="285728"/>
            <a:ext cx="8183880" cy="105156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err="1" smtClean="0">
                <a:solidFill>
                  <a:srgbClr val="C00000"/>
                </a:solidFill>
                <a:effectLst/>
                <a:latin typeface="Times New Roman" pitchFamily="18" charset="0"/>
              </a:rPr>
              <a:t>Основні</a:t>
            </a:r>
            <a:r>
              <a:rPr lang="ru-RU" sz="4000" b="1" dirty="0" smtClean="0">
                <a:solidFill>
                  <a:srgbClr val="C00000"/>
                </a:solidFill>
                <a:effectLst/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  <a:effectLst/>
                <a:latin typeface="Times New Roman" pitchFamily="18" charset="0"/>
              </a:rPr>
              <a:t>положення</a:t>
            </a:r>
            <a:r>
              <a:rPr lang="ru-RU" sz="4000" b="1" dirty="0" smtClean="0">
                <a:solidFill>
                  <a:srgbClr val="C00000"/>
                </a:solidFill>
                <a:effectLst/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  <a:effectLst/>
                <a:latin typeface="Times New Roman" pitchFamily="18" charset="0"/>
              </a:rPr>
              <a:t>клітинної</a:t>
            </a:r>
            <a:r>
              <a:rPr lang="ru-RU" sz="4000" b="1" dirty="0" smtClean="0">
                <a:solidFill>
                  <a:srgbClr val="C00000"/>
                </a:solidFill>
                <a:effectLst/>
                <a:latin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  <a:effectLst/>
                <a:latin typeface="Times New Roman" pitchFamily="18" charset="0"/>
              </a:rPr>
              <a:t>теорії</a:t>
            </a:r>
            <a:endParaRPr lang="ru-RU" sz="4000" b="1" dirty="0">
              <a:solidFill>
                <a:srgbClr val="C00000"/>
              </a:solidFill>
              <a:effectLst/>
              <a:latin typeface="Times New Roman" pitchFamily="18" charset="0"/>
            </a:endParaRPr>
          </a:p>
        </p:txBody>
      </p:sp>
      <p:sp>
        <p:nvSpPr>
          <p:cNvPr id="37890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1628800"/>
            <a:ext cx="8183880" cy="4187952"/>
          </a:xfrm>
        </p:spPr>
        <p:txBody>
          <a:bodyPr/>
          <a:lstStyle/>
          <a:p>
            <a:pPr eaLnBrk="1" hangingPunct="1"/>
            <a:r>
              <a:rPr lang="ru-RU" dirty="0" err="1" smtClean="0">
                <a:latin typeface="Times New Roman" pitchFamily="18" charset="0"/>
              </a:rPr>
              <a:t>Всі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</a:rPr>
              <a:t>тканини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</a:rPr>
              <a:t>складаються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</a:rPr>
              <a:t>клітин</a:t>
            </a:r>
            <a:r>
              <a:rPr lang="ru-RU" dirty="0" smtClean="0">
                <a:latin typeface="Times New Roman" pitchFamily="18" charset="0"/>
              </a:rPr>
              <a:t>;</a:t>
            </a:r>
          </a:p>
          <a:p>
            <a:pPr eaLnBrk="1" hangingPunct="1"/>
            <a:r>
              <a:rPr lang="ru-RU" dirty="0" err="1" smtClean="0">
                <a:latin typeface="Times New Roman" pitchFamily="18" charset="0"/>
              </a:rPr>
              <a:t>Клітини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</a:rPr>
              <a:t>рослин</a:t>
            </a:r>
            <a:r>
              <a:rPr lang="ru-RU" dirty="0" smtClean="0">
                <a:latin typeface="Times New Roman" pitchFamily="18" charset="0"/>
              </a:rPr>
              <a:t> та </a:t>
            </a:r>
            <a:r>
              <a:rPr lang="ru-RU" dirty="0" err="1" smtClean="0">
                <a:latin typeface="Times New Roman" pitchFamily="18" charset="0"/>
              </a:rPr>
              <a:t>тварин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</a:rPr>
              <a:t>мають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</a:rPr>
              <a:t>загальні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</a:rPr>
              <a:t>принципи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</a:rPr>
              <a:t>будови</a:t>
            </a:r>
            <a:r>
              <a:rPr lang="ru-RU" dirty="0" smtClean="0">
                <a:latin typeface="Times New Roman" pitchFamily="18" charset="0"/>
              </a:rPr>
              <a:t>, так як </a:t>
            </a:r>
            <a:r>
              <a:rPr lang="ru-RU" dirty="0" err="1" smtClean="0">
                <a:latin typeface="Times New Roman" pitchFamily="18" charset="0"/>
              </a:rPr>
              <a:t>виникають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</a:rPr>
              <a:t>однаковими</a:t>
            </a:r>
            <a:r>
              <a:rPr lang="ru-RU" dirty="0" smtClean="0">
                <a:latin typeface="Times New Roman" pitchFamily="18" charset="0"/>
              </a:rPr>
              <a:t> шляхами.</a:t>
            </a:r>
          </a:p>
          <a:p>
            <a:pPr eaLnBrk="1" hangingPunct="1"/>
            <a:r>
              <a:rPr lang="ru-RU" dirty="0" err="1" smtClean="0">
                <a:latin typeface="Times New Roman" pitchFamily="18" charset="0"/>
              </a:rPr>
              <a:t>Кожна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</a:rPr>
              <a:t>окрема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</a:rPr>
              <a:t>клітина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</a:rPr>
              <a:t>самостійна</a:t>
            </a:r>
            <a:r>
              <a:rPr lang="ru-RU" dirty="0" smtClean="0">
                <a:latin typeface="Times New Roman" pitchFamily="18" charset="0"/>
              </a:rPr>
              <a:t>, а </a:t>
            </a:r>
            <a:r>
              <a:rPr lang="ru-RU" dirty="0" err="1" smtClean="0">
                <a:latin typeface="Times New Roman" pitchFamily="18" charset="0"/>
              </a:rPr>
              <a:t>діяльність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</a:rPr>
              <a:t>організму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</a:rPr>
              <a:t>є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</a:rPr>
              <a:t>окремою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</a:rPr>
              <a:t>діяльності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</a:rPr>
              <a:t>окремих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</a:rPr>
              <a:t>клітин</a:t>
            </a:r>
            <a:r>
              <a:rPr lang="ru-RU" dirty="0" smtClean="0"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/>
          <p:cNvSpPr>
            <a:spLocks noChangeArrowheads="1"/>
          </p:cNvSpPr>
          <p:nvPr/>
        </p:nvSpPr>
        <p:spPr bwMode="auto">
          <a:xfrm>
            <a:off x="539750" y="1628775"/>
            <a:ext cx="842486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6600CC"/>
              </a:buClr>
              <a:buSzPct val="65000"/>
              <a:buFont typeface="Wingdings" pitchFamily="2" charset="2"/>
              <a:buChar char="Ш"/>
            </a:pPr>
            <a:r>
              <a:rPr lang="ru-RU" sz="2400" dirty="0" err="1" smtClean="0">
                <a:latin typeface="Times New Roman" charset="0"/>
              </a:rPr>
              <a:t>Клітина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>
                <a:latin typeface="Times New Roman" charset="0"/>
              </a:rPr>
              <a:t>- </a:t>
            </a:r>
            <a:r>
              <a:rPr lang="ru-RU" sz="2400" dirty="0" err="1" smtClean="0">
                <a:latin typeface="Times New Roman" charset="0"/>
              </a:rPr>
              <a:t>елементарна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одиниця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життя</a:t>
            </a:r>
            <a:r>
              <a:rPr lang="ru-RU" sz="2400" dirty="0" smtClean="0">
                <a:latin typeface="Times New Roman" charset="0"/>
              </a:rPr>
              <a:t>, </a:t>
            </a:r>
            <a:r>
              <a:rPr lang="ru-RU" sz="2400" dirty="0">
                <a:latin typeface="Times New Roman" charset="0"/>
              </a:rPr>
              <a:t>основа </a:t>
            </a:r>
            <a:r>
              <a:rPr lang="ru-RU" sz="2400" dirty="0" err="1" smtClean="0">
                <a:latin typeface="Times New Roman" charset="0"/>
              </a:rPr>
              <a:t>будови</a:t>
            </a:r>
            <a:r>
              <a:rPr lang="ru-RU" sz="2400" dirty="0" smtClean="0">
                <a:latin typeface="Times New Roman" charset="0"/>
              </a:rPr>
              <a:t>, </a:t>
            </a:r>
            <a:r>
              <a:rPr lang="ru-RU" sz="2400" dirty="0" err="1" smtClean="0">
                <a:latin typeface="Times New Roman" charset="0"/>
              </a:rPr>
              <a:t>життєдіяльності</a:t>
            </a:r>
            <a:r>
              <a:rPr lang="ru-RU" sz="2400" dirty="0" smtClean="0">
                <a:latin typeface="Times New Roman" charset="0"/>
              </a:rPr>
              <a:t>, </a:t>
            </a:r>
            <a:r>
              <a:rPr lang="ru-RU" sz="2400" dirty="0" err="1" smtClean="0">
                <a:latin typeface="Times New Roman" charset="0"/>
              </a:rPr>
              <a:t>розмноження</a:t>
            </a:r>
            <a:r>
              <a:rPr lang="ru-RU" sz="2400" dirty="0" smtClean="0">
                <a:latin typeface="Times New Roman" charset="0"/>
              </a:rPr>
              <a:t> та </a:t>
            </a:r>
            <a:r>
              <a:rPr lang="ru-RU" sz="2400" dirty="0" err="1" smtClean="0">
                <a:latin typeface="Times New Roman" charset="0"/>
              </a:rPr>
              <a:t>індивидуального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розвитку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всіх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організмів</a:t>
            </a:r>
            <a:r>
              <a:rPr lang="ru-RU" sz="2400" dirty="0">
                <a:latin typeface="Times New Roman" charset="0"/>
              </a:rPr>
              <a:t>. </a:t>
            </a:r>
            <a:r>
              <a:rPr lang="ru-RU" sz="2400" dirty="0" smtClean="0">
                <a:latin typeface="Times New Roman" charset="0"/>
              </a:rPr>
              <a:t>Поза </a:t>
            </a:r>
            <a:r>
              <a:rPr lang="ru-RU" sz="2400" dirty="0" err="1" smtClean="0">
                <a:latin typeface="Times New Roman" charset="0"/>
              </a:rPr>
              <a:t>клітиною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немає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життя</a:t>
            </a:r>
            <a:r>
              <a:rPr lang="ru-RU" sz="2400" dirty="0" smtClean="0">
                <a:latin typeface="Times New Roman" charset="0"/>
              </a:rPr>
              <a:t> (</a:t>
            </a:r>
            <a:r>
              <a:rPr lang="ru-RU" sz="2400" dirty="0" err="1" smtClean="0">
                <a:latin typeface="Times New Roman" charset="0"/>
              </a:rPr>
              <a:t>виключення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>
                <a:latin typeface="Times New Roman" charset="0"/>
              </a:rPr>
              <a:t>- </a:t>
            </a:r>
            <a:r>
              <a:rPr lang="ru-RU" sz="2400" dirty="0" err="1" smtClean="0">
                <a:latin typeface="Times New Roman" charset="0"/>
              </a:rPr>
              <a:t>віруси</a:t>
            </a:r>
            <a:r>
              <a:rPr lang="ru-RU" sz="2400" dirty="0" smtClean="0">
                <a:latin typeface="Times New Roman" charset="0"/>
              </a:rPr>
              <a:t>). </a:t>
            </a:r>
            <a:endParaRPr lang="ru-RU" sz="2400" dirty="0">
              <a:latin typeface="Times New Roman" charset="0"/>
            </a:endParaRPr>
          </a:p>
          <a:p>
            <a:pPr marL="342900" indent="-342900">
              <a:spcBef>
                <a:spcPct val="20000"/>
              </a:spcBef>
              <a:buClr>
                <a:srgbClr val="6600CC"/>
              </a:buClr>
              <a:buSzPct val="65000"/>
              <a:buFont typeface="Wingdings" pitchFamily="2" charset="2"/>
              <a:buChar char="Ш"/>
            </a:pPr>
            <a:r>
              <a:rPr lang="ru-RU" sz="2400" dirty="0" err="1" smtClean="0">
                <a:latin typeface="Times New Roman" charset="0"/>
              </a:rPr>
              <a:t>Більшість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клітин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побудовано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однаково</a:t>
            </a:r>
            <a:r>
              <a:rPr lang="ru-RU" sz="2400" dirty="0" smtClean="0">
                <a:latin typeface="Times New Roman" charset="0"/>
              </a:rPr>
              <a:t>. </a:t>
            </a:r>
            <a:endParaRPr lang="ru-RU" sz="2400" dirty="0">
              <a:latin typeface="Times New Roman" charset="0"/>
            </a:endParaRPr>
          </a:p>
          <a:p>
            <a:pPr marL="342900" indent="-342900">
              <a:spcBef>
                <a:spcPct val="20000"/>
              </a:spcBef>
              <a:buClr>
                <a:srgbClr val="6600CC"/>
              </a:buClr>
              <a:buSzPct val="65000"/>
              <a:buFont typeface="Wingdings" pitchFamily="2" charset="2"/>
              <a:buChar char="Ш"/>
            </a:pPr>
            <a:r>
              <a:rPr lang="ru-RU" sz="2400" dirty="0" err="1" smtClean="0">
                <a:latin typeface="Times New Roman" charset="0"/>
              </a:rPr>
              <a:t>Клітина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виникає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тільки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від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клітин</a:t>
            </a:r>
            <a:r>
              <a:rPr lang="ru-RU" sz="2400" dirty="0" smtClean="0">
                <a:latin typeface="Times New Roman" charset="0"/>
              </a:rPr>
              <a:t>. </a:t>
            </a:r>
            <a:endParaRPr lang="ru-RU" sz="2400" dirty="0">
              <a:latin typeface="Times New Roman" charset="0"/>
            </a:endParaRPr>
          </a:p>
          <a:p>
            <a:pPr marL="342900" indent="-342900">
              <a:spcBef>
                <a:spcPct val="20000"/>
              </a:spcBef>
              <a:buClr>
                <a:srgbClr val="6600CC"/>
              </a:buClr>
              <a:buSzPct val="65000"/>
              <a:buFont typeface="Wingdings" pitchFamily="2" charset="2"/>
              <a:buChar char="Ш"/>
            </a:pPr>
            <a:r>
              <a:rPr lang="ru-RU" sz="2400" dirty="0" err="1" smtClean="0">
                <a:latin typeface="Times New Roman" charset="0"/>
              </a:rPr>
              <a:t>Кожна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клітина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виконує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власну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функцію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і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взаємодіє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з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іншими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клітинами</a:t>
            </a:r>
            <a:r>
              <a:rPr lang="ru-RU" sz="2400" dirty="0" smtClean="0">
                <a:latin typeface="Times New Roman" charset="0"/>
              </a:rPr>
              <a:t>, </a:t>
            </a:r>
            <a:r>
              <a:rPr lang="ru-RU" sz="2400" dirty="0" err="1" smtClean="0">
                <a:latin typeface="Times New Roman" charset="0"/>
              </a:rPr>
              <a:t>забезпечуючи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життєдіяльність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організму</a:t>
            </a:r>
            <a:r>
              <a:rPr lang="ru-RU" sz="2400" dirty="0" smtClean="0">
                <a:latin typeface="Times New Roman" charset="0"/>
              </a:rPr>
              <a:t>.</a:t>
            </a:r>
            <a:endParaRPr lang="ru-RU" sz="2400" dirty="0">
              <a:latin typeface="Times New Roman" charset="0"/>
            </a:endParaRPr>
          </a:p>
          <a:p>
            <a:pPr marL="342900" indent="-342900">
              <a:spcBef>
                <a:spcPct val="20000"/>
              </a:spcBef>
              <a:buClr>
                <a:srgbClr val="6600CC"/>
              </a:buClr>
              <a:buSzPct val="65000"/>
              <a:buFont typeface="Wingdings" pitchFamily="2" charset="2"/>
              <a:buChar char="Ш"/>
            </a:pPr>
            <a:r>
              <a:rPr lang="ru-RU" sz="2400" dirty="0">
                <a:latin typeface="Times New Roman" charset="0"/>
              </a:rPr>
              <a:t>В </a:t>
            </a:r>
            <a:r>
              <a:rPr lang="ru-RU" sz="2400" dirty="0" err="1" smtClean="0">
                <a:latin typeface="Times New Roman" charset="0"/>
              </a:rPr>
              <a:t>клітині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немає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особливих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елементів</a:t>
            </a:r>
            <a:r>
              <a:rPr lang="ru-RU" sz="2400" dirty="0">
                <a:latin typeface="Times New Roman" charset="0"/>
              </a:rPr>
              <a:t>, </a:t>
            </a:r>
            <a:r>
              <a:rPr lang="ru-RU" sz="2400" dirty="0" err="1" smtClean="0">
                <a:latin typeface="Times New Roman" charset="0"/>
              </a:rPr>
              <a:t>характерних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тільки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>
                <a:latin typeface="Times New Roman" charset="0"/>
              </a:rPr>
              <a:t>для </a:t>
            </a:r>
            <a:r>
              <a:rPr lang="ru-RU" sz="2400" dirty="0" err="1" smtClean="0">
                <a:latin typeface="Times New Roman" charset="0"/>
              </a:rPr>
              <a:t>живої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природи</a:t>
            </a:r>
            <a:r>
              <a:rPr lang="ru-RU" sz="2400" dirty="0" smtClean="0">
                <a:latin typeface="Times New Roman" charset="0"/>
              </a:rPr>
              <a:t>. </a:t>
            </a:r>
            <a:r>
              <a:rPr lang="ru-RU" sz="2400" dirty="0" err="1" smtClean="0">
                <a:latin typeface="Times New Roman" charset="0"/>
              </a:rPr>
              <a:t>Це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вказує</a:t>
            </a:r>
            <a:r>
              <a:rPr lang="ru-RU" sz="2400" dirty="0" smtClean="0">
                <a:latin typeface="Times New Roman" charset="0"/>
              </a:rPr>
              <a:t> на </a:t>
            </a:r>
            <a:r>
              <a:rPr lang="ru-RU" sz="2400" dirty="0" err="1" smtClean="0">
                <a:latin typeface="Times New Roman" charset="0"/>
              </a:rPr>
              <a:t>зв</a:t>
            </a:r>
            <a:r>
              <a:rPr lang="en-US" sz="2400" dirty="0" smtClean="0">
                <a:latin typeface="Times New Roman" charset="0"/>
              </a:rPr>
              <a:t>’</a:t>
            </a:r>
            <a:r>
              <a:rPr lang="ru-RU" sz="2400" dirty="0" err="1" smtClean="0">
                <a:latin typeface="Times New Roman" charset="0"/>
              </a:rPr>
              <a:t>язок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і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єдність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живої</a:t>
            </a:r>
            <a:r>
              <a:rPr lang="ru-RU" sz="2400" dirty="0" smtClean="0">
                <a:latin typeface="Times New Roman" charset="0"/>
              </a:rPr>
              <a:t> та </a:t>
            </a:r>
            <a:r>
              <a:rPr lang="ru-RU" sz="2400" dirty="0" err="1" smtClean="0">
                <a:latin typeface="Times New Roman" charset="0"/>
              </a:rPr>
              <a:t>неживої</a:t>
            </a:r>
            <a:r>
              <a:rPr lang="ru-RU" sz="2400" dirty="0" smtClean="0">
                <a:latin typeface="Times New Roman" charset="0"/>
              </a:rPr>
              <a:t> </a:t>
            </a:r>
            <a:r>
              <a:rPr lang="ru-RU" sz="2400" dirty="0" err="1" smtClean="0">
                <a:latin typeface="Times New Roman" charset="0"/>
              </a:rPr>
              <a:t>природи</a:t>
            </a:r>
            <a:r>
              <a:rPr lang="ru-RU" sz="2000" dirty="0" smtClean="0">
                <a:solidFill>
                  <a:srgbClr val="6600CC"/>
                </a:solidFill>
                <a:latin typeface="Times New Roman" charset="0"/>
              </a:rPr>
              <a:t>.</a:t>
            </a:r>
            <a:endParaRPr lang="ru-RU" sz="2000" dirty="0">
              <a:solidFill>
                <a:srgbClr val="6600CC"/>
              </a:solidFill>
              <a:latin typeface="Times New Roman" charset="0"/>
            </a:endParaRPr>
          </a:p>
        </p:txBody>
      </p:sp>
      <p:sp>
        <p:nvSpPr>
          <p:cNvPr id="25603" name="AutoShape 34"/>
          <p:cNvSpPr>
            <a:spLocks noChangeArrowheads="1"/>
          </p:cNvSpPr>
          <p:nvPr/>
        </p:nvSpPr>
        <p:spPr bwMode="auto">
          <a:xfrm>
            <a:off x="323850" y="260350"/>
            <a:ext cx="8497888" cy="1079500"/>
          </a:xfrm>
          <a:prstGeom prst="ellipseRibbon2">
            <a:avLst>
              <a:gd name="adj1" fmla="val 25000"/>
              <a:gd name="adj2" fmla="val 64954"/>
              <a:gd name="adj3" fmla="val 3125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b="1" i="1" dirty="0" err="1" smtClean="0">
                <a:solidFill>
                  <a:srgbClr val="0070C0"/>
                </a:solidFill>
                <a:latin typeface="Times New Roman" charset="0"/>
              </a:rPr>
              <a:t>Висновки</a:t>
            </a:r>
            <a:endParaRPr lang="ru-RU" sz="6000" b="1" i="1" dirty="0">
              <a:solidFill>
                <a:srgbClr val="0070C0"/>
              </a:solidFill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500034" y="1071546"/>
            <a:ext cx="8424863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spcBef>
                <a:spcPct val="20000"/>
              </a:spcBef>
              <a:buClr>
                <a:srgbClr val="6600CC"/>
              </a:buClr>
              <a:buSzPct val="65000"/>
              <a:buFont typeface="+mj-lt"/>
              <a:buAutoNum type="arabicPeriod"/>
              <a:defRPr/>
            </a:pPr>
            <a:r>
              <a:rPr lang="ru-RU" dirty="0" smtClean="0">
                <a:solidFill>
                  <a:srgbClr val="6600CC"/>
                </a:solidFill>
                <a:latin typeface="Times New Roman" charset="0"/>
              </a:rPr>
              <a:t>Поза </a:t>
            </a:r>
            <a:r>
              <a:rPr lang="ru-RU" dirty="0" err="1" smtClean="0">
                <a:solidFill>
                  <a:srgbClr val="6600CC"/>
                </a:solidFill>
                <a:latin typeface="Times New Roman" charset="0"/>
              </a:rPr>
              <a:t>клітиною</a:t>
            </a:r>
            <a:r>
              <a:rPr lang="ru-RU" dirty="0" smtClean="0">
                <a:solidFill>
                  <a:srgbClr val="6600CC"/>
                </a:solidFill>
                <a:latin typeface="Times New Roman" charset="0"/>
              </a:rPr>
              <a:t> </a:t>
            </a:r>
            <a:r>
              <a:rPr lang="ru-RU" dirty="0" err="1" smtClean="0">
                <a:solidFill>
                  <a:srgbClr val="6600CC"/>
                </a:solidFill>
                <a:latin typeface="Times New Roman" charset="0"/>
              </a:rPr>
              <a:t>існує</a:t>
            </a:r>
            <a:r>
              <a:rPr lang="ru-RU" dirty="0" smtClean="0">
                <a:solidFill>
                  <a:srgbClr val="6600CC"/>
                </a:solidFill>
                <a:latin typeface="Times New Roman" charset="0"/>
              </a:rPr>
              <a:t> </a:t>
            </a:r>
            <a:r>
              <a:rPr lang="ru-RU" dirty="0" err="1" smtClean="0">
                <a:solidFill>
                  <a:srgbClr val="6600CC"/>
                </a:solidFill>
                <a:latin typeface="Times New Roman" charset="0"/>
              </a:rPr>
              <a:t>життя</a:t>
            </a:r>
            <a:r>
              <a:rPr lang="ru-RU" dirty="0" smtClean="0">
                <a:solidFill>
                  <a:srgbClr val="6600CC"/>
                </a:solidFill>
                <a:latin typeface="Times New Roman" charset="0"/>
              </a:rPr>
              <a:t>?</a:t>
            </a:r>
            <a:endParaRPr lang="ru-RU" dirty="0">
              <a:solidFill>
                <a:srgbClr val="6600CC"/>
              </a:solidFill>
              <a:latin typeface="Times New Roman" charset="0"/>
            </a:endParaRPr>
          </a:p>
          <a:p>
            <a:pPr marL="914400" lvl="1" indent="-457200">
              <a:spcBef>
                <a:spcPct val="20000"/>
              </a:spcBef>
              <a:buClr>
                <a:srgbClr val="6600CC"/>
              </a:buClr>
              <a:buSzPct val="65000"/>
              <a:buFont typeface="+mj-lt"/>
              <a:buAutoNum type="alphaLcPeriod"/>
              <a:defRPr/>
            </a:pPr>
            <a:r>
              <a:rPr lang="ru-RU" i="1" dirty="0">
                <a:solidFill>
                  <a:srgbClr val="6600CC"/>
                </a:solidFill>
                <a:latin typeface="Times New Roman" charset="0"/>
              </a:rPr>
              <a:t>Да;</a:t>
            </a:r>
          </a:p>
          <a:p>
            <a:pPr marL="914400" lvl="1" indent="-457200">
              <a:spcBef>
                <a:spcPct val="20000"/>
              </a:spcBef>
              <a:buClr>
                <a:srgbClr val="6600CC"/>
              </a:buClr>
              <a:buSzPct val="65000"/>
              <a:buFont typeface="+mj-lt"/>
              <a:buAutoNum type="alphaLcPeriod"/>
              <a:defRPr/>
            </a:pPr>
            <a:r>
              <a:rPr lang="ru-RU" i="1" dirty="0" err="1" smtClean="0">
                <a:solidFill>
                  <a:srgbClr val="6600CC"/>
                </a:solidFill>
                <a:latin typeface="Times New Roman" charset="0"/>
              </a:rPr>
              <a:t>Ні</a:t>
            </a:r>
            <a:r>
              <a:rPr lang="ru-RU" i="1" dirty="0" smtClean="0">
                <a:solidFill>
                  <a:srgbClr val="6600CC"/>
                </a:solidFill>
                <a:latin typeface="Times New Roman" charset="0"/>
              </a:rPr>
              <a:t>;</a:t>
            </a:r>
            <a:endParaRPr lang="ru-RU" i="1" dirty="0">
              <a:solidFill>
                <a:srgbClr val="6600CC"/>
              </a:solidFill>
              <a:latin typeface="Times New Roman" charset="0"/>
            </a:endParaRPr>
          </a:p>
          <a:p>
            <a:pPr marL="914400" lvl="1" indent="-457200">
              <a:spcBef>
                <a:spcPct val="20000"/>
              </a:spcBef>
              <a:buClr>
                <a:srgbClr val="6600CC"/>
              </a:buClr>
              <a:buSzPct val="65000"/>
              <a:buFont typeface="+mj-lt"/>
              <a:buAutoNum type="alphaLcPeriod"/>
              <a:defRPr/>
            </a:pPr>
            <a:r>
              <a:rPr lang="ru-RU" i="1" dirty="0" err="1" smtClean="0">
                <a:solidFill>
                  <a:srgbClr val="6600CC"/>
                </a:solidFill>
                <a:latin typeface="Times New Roman" charset="0"/>
              </a:rPr>
              <a:t>Ні</a:t>
            </a:r>
            <a:r>
              <a:rPr lang="ru-RU" i="1" dirty="0" smtClean="0">
                <a:solidFill>
                  <a:srgbClr val="6600CC"/>
                </a:solidFill>
                <a:latin typeface="Times New Roman" charset="0"/>
              </a:rPr>
              <a:t>( </a:t>
            </a:r>
            <a:r>
              <a:rPr lang="ru-RU" i="1" dirty="0" err="1" smtClean="0">
                <a:solidFill>
                  <a:srgbClr val="6600CC"/>
                </a:solidFill>
                <a:latin typeface="Times New Roman" charset="0"/>
              </a:rPr>
              <a:t>виключення</a:t>
            </a:r>
            <a:r>
              <a:rPr lang="ru-RU" i="1" dirty="0" smtClean="0">
                <a:solidFill>
                  <a:srgbClr val="6600CC"/>
                </a:solidFill>
                <a:latin typeface="Times New Roman" charset="0"/>
              </a:rPr>
              <a:t> </a:t>
            </a:r>
            <a:r>
              <a:rPr lang="ru-RU" i="1" dirty="0" err="1" smtClean="0">
                <a:solidFill>
                  <a:srgbClr val="6600CC"/>
                </a:solidFill>
                <a:latin typeface="Times New Roman" charset="0"/>
              </a:rPr>
              <a:t>віруси</a:t>
            </a:r>
            <a:r>
              <a:rPr lang="ru-RU" i="1" dirty="0" smtClean="0">
                <a:solidFill>
                  <a:srgbClr val="6600CC"/>
                </a:solidFill>
                <a:latin typeface="Times New Roman" charset="0"/>
              </a:rPr>
              <a:t>).</a:t>
            </a:r>
            <a:endParaRPr lang="ru-RU" i="1" dirty="0">
              <a:solidFill>
                <a:srgbClr val="6600CC"/>
              </a:solidFill>
              <a:latin typeface="Times New Roman" charset="0"/>
            </a:endParaRPr>
          </a:p>
          <a:p>
            <a:pPr marL="457200" indent="-457200">
              <a:spcBef>
                <a:spcPct val="20000"/>
              </a:spcBef>
              <a:buClr>
                <a:srgbClr val="6600CC"/>
              </a:buClr>
              <a:buSzPct val="65000"/>
              <a:buFont typeface="+mj-lt"/>
              <a:buAutoNum type="arabicPeriod"/>
              <a:defRPr/>
            </a:pPr>
            <a:r>
              <a:rPr lang="ru-RU" dirty="0" err="1" smtClean="0">
                <a:solidFill>
                  <a:srgbClr val="6600CC"/>
                </a:solidFill>
                <a:latin typeface="Times New Roman" charset="0"/>
              </a:rPr>
              <a:t>Хто</a:t>
            </a:r>
            <a:r>
              <a:rPr lang="ru-RU" dirty="0" smtClean="0">
                <a:solidFill>
                  <a:srgbClr val="6600CC"/>
                </a:solidFill>
                <a:latin typeface="Times New Roman" charset="0"/>
              </a:rPr>
              <a:t> </a:t>
            </a:r>
            <a:r>
              <a:rPr lang="ru-RU" dirty="0" err="1" smtClean="0">
                <a:solidFill>
                  <a:srgbClr val="6600CC"/>
                </a:solidFill>
                <a:latin typeface="Times New Roman" charset="0"/>
              </a:rPr>
              <a:t>є</a:t>
            </a:r>
            <a:r>
              <a:rPr lang="ru-RU" dirty="0" smtClean="0">
                <a:solidFill>
                  <a:srgbClr val="6600CC"/>
                </a:solidFill>
                <a:latin typeface="Times New Roman" charset="0"/>
              </a:rPr>
              <a:t> основоположником </a:t>
            </a:r>
            <a:r>
              <a:rPr lang="ru-RU" dirty="0" err="1" smtClean="0">
                <a:solidFill>
                  <a:srgbClr val="6600CC"/>
                </a:solidFill>
                <a:latin typeface="Times New Roman" charset="0"/>
              </a:rPr>
              <a:t>клітинної</a:t>
            </a:r>
            <a:r>
              <a:rPr lang="ru-RU" dirty="0" smtClean="0">
                <a:solidFill>
                  <a:srgbClr val="6600CC"/>
                </a:solidFill>
                <a:latin typeface="Times New Roman" charset="0"/>
              </a:rPr>
              <a:t> </a:t>
            </a:r>
            <a:r>
              <a:rPr lang="ru-RU" dirty="0" err="1" smtClean="0">
                <a:solidFill>
                  <a:srgbClr val="6600CC"/>
                </a:solidFill>
                <a:latin typeface="Times New Roman" charset="0"/>
              </a:rPr>
              <a:t>теорії</a:t>
            </a:r>
            <a:r>
              <a:rPr lang="ru-RU" dirty="0" smtClean="0">
                <a:solidFill>
                  <a:srgbClr val="6600CC"/>
                </a:solidFill>
                <a:latin typeface="Times New Roman" charset="0"/>
              </a:rPr>
              <a:t>?</a:t>
            </a:r>
            <a:endParaRPr lang="ru-RU" dirty="0">
              <a:solidFill>
                <a:srgbClr val="6600CC"/>
              </a:solidFill>
              <a:latin typeface="Times New Roman" charset="0"/>
            </a:endParaRPr>
          </a:p>
          <a:p>
            <a:pPr marL="1371600" lvl="2" indent="-457200">
              <a:spcBef>
                <a:spcPct val="20000"/>
              </a:spcBef>
              <a:buClr>
                <a:srgbClr val="6600CC"/>
              </a:buClr>
              <a:buSzPct val="65000"/>
              <a:buFont typeface="+mj-lt"/>
              <a:buAutoNum type="alphaLcPeriod"/>
              <a:defRPr/>
            </a:pPr>
            <a:r>
              <a:rPr lang="ru-RU" i="1" dirty="0">
                <a:solidFill>
                  <a:srgbClr val="6600CC"/>
                </a:solidFill>
                <a:latin typeface="Times New Roman" charset="0"/>
              </a:rPr>
              <a:t>Г. </a:t>
            </a:r>
            <a:r>
              <a:rPr lang="ru-RU" i="1" dirty="0" err="1" smtClean="0">
                <a:solidFill>
                  <a:srgbClr val="6600CC"/>
                </a:solidFill>
                <a:latin typeface="Times New Roman" charset="0"/>
              </a:rPr>
              <a:t>Галілей</a:t>
            </a:r>
            <a:r>
              <a:rPr lang="ru-RU" i="1" dirty="0">
                <a:solidFill>
                  <a:srgbClr val="6600CC"/>
                </a:solidFill>
                <a:latin typeface="Times New Roman" charset="0"/>
              </a:rPr>
              <a:t>;</a:t>
            </a:r>
          </a:p>
          <a:p>
            <a:pPr marL="1371600" lvl="2" indent="-457200">
              <a:spcBef>
                <a:spcPct val="20000"/>
              </a:spcBef>
              <a:buClr>
                <a:srgbClr val="6600CC"/>
              </a:buClr>
              <a:buSzPct val="65000"/>
              <a:buFont typeface="+mj-lt"/>
              <a:buAutoNum type="alphaLcPeriod"/>
              <a:defRPr/>
            </a:pPr>
            <a:r>
              <a:rPr lang="ru-RU" i="1" dirty="0">
                <a:solidFill>
                  <a:srgbClr val="6600CC"/>
                </a:solidFill>
                <a:latin typeface="Times New Roman" charset="0"/>
              </a:rPr>
              <a:t>Т. Шванн;</a:t>
            </a:r>
          </a:p>
          <a:p>
            <a:pPr marL="1371600" lvl="2" indent="-457200">
              <a:spcBef>
                <a:spcPct val="20000"/>
              </a:spcBef>
              <a:buClr>
                <a:srgbClr val="6600CC"/>
              </a:buClr>
              <a:buSzPct val="65000"/>
              <a:buFont typeface="+mj-lt"/>
              <a:buAutoNum type="alphaLcPeriod"/>
              <a:defRPr/>
            </a:pPr>
            <a:r>
              <a:rPr lang="ru-RU" i="1" dirty="0">
                <a:solidFill>
                  <a:srgbClr val="6600CC"/>
                </a:solidFill>
                <a:latin typeface="Times New Roman" charset="0"/>
              </a:rPr>
              <a:t>Р.Броун;</a:t>
            </a:r>
          </a:p>
          <a:p>
            <a:pPr marL="1371600" lvl="2" indent="-457200">
              <a:spcBef>
                <a:spcPct val="20000"/>
              </a:spcBef>
              <a:buClr>
                <a:srgbClr val="6600CC"/>
              </a:buClr>
              <a:buSzPct val="65000"/>
              <a:buFont typeface="+mj-lt"/>
              <a:buAutoNum type="alphaLcPeriod"/>
              <a:defRPr/>
            </a:pPr>
            <a:r>
              <a:rPr lang="ru-RU" i="1" dirty="0">
                <a:solidFill>
                  <a:srgbClr val="6600CC"/>
                </a:solidFill>
                <a:latin typeface="Times New Roman" charset="0"/>
              </a:rPr>
              <a:t>А. Левенгук.</a:t>
            </a:r>
          </a:p>
          <a:p>
            <a:pPr marL="457200" indent="-457200">
              <a:spcBef>
                <a:spcPct val="20000"/>
              </a:spcBef>
              <a:buClr>
                <a:srgbClr val="6600CC"/>
              </a:buClr>
              <a:buSzPct val="65000"/>
              <a:buFont typeface="+mj-lt"/>
              <a:buAutoNum type="arabicPeriod"/>
              <a:defRPr/>
            </a:pPr>
            <a:r>
              <a:rPr lang="ru-RU" dirty="0" err="1" smtClean="0">
                <a:solidFill>
                  <a:srgbClr val="6600CC"/>
                </a:solidFill>
                <a:latin typeface="Times New Roman" charset="0"/>
              </a:rPr>
              <a:t>Хто</a:t>
            </a:r>
            <a:r>
              <a:rPr lang="ru-RU" dirty="0" smtClean="0">
                <a:solidFill>
                  <a:srgbClr val="6600CC"/>
                </a:solidFill>
                <a:latin typeface="Times New Roman" charset="0"/>
              </a:rPr>
              <a:t> перший </a:t>
            </a:r>
            <a:r>
              <a:rPr lang="ru-RU" dirty="0" err="1" smtClean="0">
                <a:solidFill>
                  <a:srgbClr val="6600CC"/>
                </a:solidFill>
                <a:latin typeface="Times New Roman" charset="0"/>
              </a:rPr>
              <a:t>відкрив</a:t>
            </a:r>
            <a:r>
              <a:rPr lang="ru-RU" dirty="0" smtClean="0">
                <a:solidFill>
                  <a:srgbClr val="6600CC"/>
                </a:solidFill>
                <a:latin typeface="Times New Roman" charset="0"/>
              </a:rPr>
              <a:t> </a:t>
            </a:r>
            <a:r>
              <a:rPr lang="ru-RU" dirty="0" err="1" smtClean="0">
                <a:solidFill>
                  <a:srgbClr val="6600CC"/>
                </a:solidFill>
                <a:latin typeface="Times New Roman" charset="0"/>
              </a:rPr>
              <a:t>клітину</a:t>
            </a:r>
            <a:r>
              <a:rPr lang="ru-RU" dirty="0" smtClean="0">
                <a:solidFill>
                  <a:srgbClr val="6600CC"/>
                </a:solidFill>
                <a:latin typeface="Times New Roman" charset="0"/>
              </a:rPr>
              <a:t>? </a:t>
            </a:r>
            <a:endParaRPr lang="ru-RU" dirty="0">
              <a:solidFill>
                <a:srgbClr val="6600CC"/>
              </a:solidFill>
              <a:latin typeface="Times New Roman" charset="0"/>
            </a:endParaRPr>
          </a:p>
          <a:p>
            <a:pPr marL="1371600" lvl="2" indent="-457200">
              <a:spcBef>
                <a:spcPct val="20000"/>
              </a:spcBef>
              <a:buClr>
                <a:srgbClr val="6600CC"/>
              </a:buClr>
              <a:buSzPct val="65000"/>
              <a:buFont typeface="+mj-lt"/>
              <a:buAutoNum type="alphaLcPeriod"/>
              <a:defRPr/>
            </a:pPr>
            <a:r>
              <a:rPr lang="ru-RU" i="1" dirty="0">
                <a:solidFill>
                  <a:srgbClr val="6600CC"/>
                </a:solidFill>
                <a:latin typeface="Times New Roman" charset="0"/>
              </a:rPr>
              <a:t>Т. Шванн;</a:t>
            </a:r>
          </a:p>
          <a:p>
            <a:pPr marL="1371600" lvl="2" indent="-457200">
              <a:spcBef>
                <a:spcPct val="20000"/>
              </a:spcBef>
              <a:buClr>
                <a:srgbClr val="6600CC"/>
              </a:buClr>
              <a:buSzPct val="65000"/>
              <a:buFont typeface="+mj-lt"/>
              <a:buAutoNum type="alphaLcPeriod"/>
              <a:defRPr/>
            </a:pPr>
            <a:r>
              <a:rPr lang="ru-RU" i="1" dirty="0">
                <a:solidFill>
                  <a:srgbClr val="6600CC"/>
                </a:solidFill>
                <a:latin typeface="Times New Roman" charset="0"/>
              </a:rPr>
              <a:t>Р.Броун;</a:t>
            </a:r>
          </a:p>
          <a:p>
            <a:pPr marL="1371600" lvl="2" indent="-457200">
              <a:spcBef>
                <a:spcPct val="20000"/>
              </a:spcBef>
              <a:buClr>
                <a:srgbClr val="6600CC"/>
              </a:buClr>
              <a:buSzPct val="65000"/>
              <a:buFont typeface="+mj-lt"/>
              <a:buAutoNum type="alphaLcPeriod"/>
              <a:defRPr/>
            </a:pPr>
            <a:r>
              <a:rPr lang="ru-RU" i="1" dirty="0">
                <a:solidFill>
                  <a:srgbClr val="6600CC"/>
                </a:solidFill>
                <a:latin typeface="Times New Roman" charset="0"/>
              </a:rPr>
              <a:t>Р.Гук.</a:t>
            </a:r>
          </a:p>
          <a:p>
            <a:pPr marL="457200" indent="-457200">
              <a:spcBef>
                <a:spcPct val="20000"/>
              </a:spcBef>
              <a:buClr>
                <a:srgbClr val="6600CC"/>
              </a:buClr>
              <a:buSzPct val="65000"/>
              <a:buFont typeface="+mj-lt"/>
              <a:buAutoNum type="arabicPeriod" startAt="4"/>
              <a:defRPr/>
            </a:pPr>
            <a:r>
              <a:rPr lang="ru-RU" dirty="0" smtClean="0">
                <a:solidFill>
                  <a:srgbClr val="6600CC"/>
                </a:solidFill>
                <a:latin typeface="Times New Roman" charset="0"/>
              </a:rPr>
              <a:t>Як </a:t>
            </a:r>
            <a:r>
              <a:rPr lang="ru-RU" dirty="0" err="1" smtClean="0">
                <a:solidFill>
                  <a:srgbClr val="6600CC"/>
                </a:solidFill>
                <a:latin typeface="Times New Roman" charset="0"/>
              </a:rPr>
              <a:t>називається</a:t>
            </a:r>
            <a:r>
              <a:rPr lang="ru-RU" dirty="0" smtClean="0">
                <a:solidFill>
                  <a:srgbClr val="6600CC"/>
                </a:solidFill>
                <a:latin typeface="Times New Roman" charset="0"/>
              </a:rPr>
              <a:t> наука про </a:t>
            </a:r>
            <a:r>
              <a:rPr lang="ru-RU" dirty="0" err="1" smtClean="0">
                <a:solidFill>
                  <a:srgbClr val="6600CC"/>
                </a:solidFill>
                <a:latin typeface="Times New Roman" charset="0"/>
              </a:rPr>
              <a:t>клітину</a:t>
            </a:r>
            <a:r>
              <a:rPr lang="ru-RU" dirty="0" smtClean="0">
                <a:solidFill>
                  <a:srgbClr val="6600CC"/>
                </a:solidFill>
                <a:latin typeface="Times New Roman" charset="0"/>
              </a:rPr>
              <a:t>:</a:t>
            </a:r>
          </a:p>
          <a:p>
            <a:pPr marL="1371600" lvl="2" indent="-457200">
              <a:spcBef>
                <a:spcPct val="20000"/>
              </a:spcBef>
              <a:buClr>
                <a:srgbClr val="6600CC"/>
              </a:buClr>
              <a:buSzPct val="65000"/>
              <a:buFont typeface="+mj-lt"/>
              <a:buAutoNum type="alphaLcPeriod"/>
              <a:defRPr/>
            </a:pPr>
            <a:r>
              <a:rPr lang="ru-RU" i="1" dirty="0" err="1" smtClean="0">
                <a:solidFill>
                  <a:srgbClr val="6600CC"/>
                </a:solidFill>
                <a:latin typeface="Times New Roman" charset="0"/>
              </a:rPr>
              <a:t>біологія</a:t>
            </a:r>
            <a:endParaRPr lang="ru-RU" i="1" dirty="0" smtClean="0">
              <a:solidFill>
                <a:srgbClr val="6600CC"/>
              </a:solidFill>
              <a:latin typeface="Times New Roman" charset="0"/>
            </a:endParaRPr>
          </a:p>
          <a:p>
            <a:pPr marL="1371600" lvl="2" indent="-457200">
              <a:spcBef>
                <a:spcPct val="20000"/>
              </a:spcBef>
              <a:buClr>
                <a:srgbClr val="6600CC"/>
              </a:buClr>
              <a:buSzPct val="65000"/>
              <a:buFont typeface="+mj-lt"/>
              <a:buAutoNum type="alphaLcPeriod"/>
              <a:defRPr/>
            </a:pPr>
            <a:r>
              <a:rPr lang="ru-RU" i="1" dirty="0" err="1" smtClean="0">
                <a:solidFill>
                  <a:srgbClr val="6600CC"/>
                </a:solidFill>
                <a:latin typeface="Times New Roman" charset="0"/>
              </a:rPr>
              <a:t>морфологія</a:t>
            </a:r>
            <a:endParaRPr lang="ru-RU" i="1" dirty="0" smtClean="0">
              <a:solidFill>
                <a:srgbClr val="6600CC"/>
              </a:solidFill>
              <a:latin typeface="Times New Roman" charset="0"/>
            </a:endParaRPr>
          </a:p>
          <a:p>
            <a:pPr marL="1371600" lvl="2" indent="-457200">
              <a:spcBef>
                <a:spcPct val="20000"/>
              </a:spcBef>
              <a:buClr>
                <a:srgbClr val="6600CC"/>
              </a:buClr>
              <a:buSzPct val="65000"/>
              <a:buFont typeface="+mj-lt"/>
              <a:buAutoNum type="alphaLcPeriod"/>
              <a:defRPr/>
            </a:pPr>
            <a:r>
              <a:rPr lang="ru-RU" i="1" dirty="0" err="1" smtClean="0">
                <a:solidFill>
                  <a:srgbClr val="6600CC"/>
                </a:solidFill>
                <a:latin typeface="Times New Roman" charset="0"/>
              </a:rPr>
              <a:t>цитологія</a:t>
            </a:r>
            <a:endParaRPr lang="ru-RU" i="1" dirty="0" smtClean="0">
              <a:solidFill>
                <a:srgbClr val="6600CC"/>
              </a:solidFill>
              <a:latin typeface="Times New Roman" charset="0"/>
            </a:endParaRPr>
          </a:p>
          <a:p>
            <a:pPr marL="457200" indent="-457200">
              <a:spcBef>
                <a:spcPct val="20000"/>
              </a:spcBef>
              <a:buClr>
                <a:srgbClr val="6600CC"/>
              </a:buClr>
              <a:buSzPct val="65000"/>
              <a:buFont typeface="+mj-lt"/>
              <a:buAutoNum type="arabicPeriod"/>
              <a:defRPr/>
            </a:pPr>
            <a:endParaRPr lang="ru-RU" sz="2000" dirty="0">
              <a:solidFill>
                <a:srgbClr val="6600CC"/>
              </a:solidFill>
              <a:latin typeface="Times New Roman" charset="0"/>
            </a:endParaRPr>
          </a:p>
          <a:p>
            <a:pPr marL="342900" indent="-342900">
              <a:spcBef>
                <a:spcPct val="20000"/>
              </a:spcBef>
              <a:buClr>
                <a:srgbClr val="6600CC"/>
              </a:buClr>
              <a:buSzPct val="65000"/>
              <a:defRPr/>
            </a:pPr>
            <a:endParaRPr lang="ru-RU" sz="2000" dirty="0">
              <a:solidFill>
                <a:srgbClr val="6600CC"/>
              </a:solidFill>
              <a:latin typeface="Times New Roman" charset="0"/>
            </a:endParaRPr>
          </a:p>
        </p:txBody>
      </p:sp>
      <p:sp>
        <p:nvSpPr>
          <p:cNvPr id="26627" name="AutoShape 34"/>
          <p:cNvSpPr>
            <a:spLocks noChangeArrowheads="1"/>
          </p:cNvSpPr>
          <p:nvPr/>
        </p:nvSpPr>
        <p:spPr bwMode="auto">
          <a:xfrm>
            <a:off x="323850" y="260350"/>
            <a:ext cx="8105802" cy="739758"/>
          </a:xfrm>
          <a:prstGeom prst="ellipseRibbon2">
            <a:avLst>
              <a:gd name="adj1" fmla="val 25000"/>
              <a:gd name="adj2" fmla="val 64954"/>
              <a:gd name="adj3" fmla="val 3125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 dirty="0" err="1" smtClean="0">
                <a:solidFill>
                  <a:srgbClr val="6600CC"/>
                </a:solidFill>
                <a:latin typeface="Times New Roman" charset="0"/>
              </a:rPr>
              <a:t>Питання</a:t>
            </a:r>
            <a:r>
              <a:rPr lang="ru-RU" sz="3200" b="1" i="1" dirty="0" smtClean="0">
                <a:solidFill>
                  <a:srgbClr val="6600CC"/>
                </a:solidFill>
                <a:latin typeface="Times New Roman" charset="0"/>
              </a:rPr>
              <a:t> для </a:t>
            </a:r>
            <a:r>
              <a:rPr lang="ru-RU" sz="3200" b="1" i="1" dirty="0" err="1" smtClean="0">
                <a:solidFill>
                  <a:srgbClr val="6600CC"/>
                </a:solidFill>
                <a:latin typeface="Times New Roman" charset="0"/>
              </a:rPr>
              <a:t>перевірки</a:t>
            </a:r>
            <a:r>
              <a:rPr lang="ru-RU" sz="3200" b="1" i="1" dirty="0" smtClean="0">
                <a:solidFill>
                  <a:srgbClr val="6600CC"/>
                </a:solidFill>
                <a:latin typeface="Times New Roman" charset="0"/>
              </a:rPr>
              <a:t>:</a:t>
            </a:r>
            <a:endParaRPr lang="ru-RU" sz="3200" b="1" i="1" dirty="0">
              <a:solidFill>
                <a:srgbClr val="6600CC"/>
              </a:solidFill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3214688" y="1643063"/>
            <a:ext cx="1603375" cy="2857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spcBef>
                <a:spcPct val="20000"/>
              </a:spcBef>
              <a:buClr>
                <a:srgbClr val="6600CC"/>
              </a:buClr>
              <a:buSzPct val="65000"/>
              <a:buFont typeface="+mj-lt"/>
              <a:buAutoNum type="arabicPeriod"/>
              <a:defRPr/>
            </a:pPr>
            <a:r>
              <a:rPr lang="en-US" sz="3600" dirty="0">
                <a:solidFill>
                  <a:srgbClr val="6600CC"/>
                </a:solidFill>
                <a:latin typeface="Times New Roman" charset="0"/>
              </a:rPr>
              <a:t>C</a:t>
            </a:r>
            <a:endParaRPr lang="ru-RU" sz="3600" dirty="0">
              <a:solidFill>
                <a:srgbClr val="6600CC"/>
              </a:solidFill>
              <a:latin typeface="Times New Roman" charset="0"/>
            </a:endParaRPr>
          </a:p>
          <a:p>
            <a:pPr marL="457200" indent="-457200">
              <a:spcBef>
                <a:spcPct val="20000"/>
              </a:spcBef>
              <a:buClr>
                <a:srgbClr val="6600CC"/>
              </a:buClr>
              <a:buSzPct val="65000"/>
              <a:buFont typeface="+mj-lt"/>
              <a:buAutoNum type="arabicPeriod"/>
              <a:defRPr/>
            </a:pPr>
            <a:r>
              <a:rPr lang="en-US" sz="3600" dirty="0">
                <a:solidFill>
                  <a:srgbClr val="6600CC"/>
                </a:solidFill>
                <a:latin typeface="Times New Roman" charset="0"/>
              </a:rPr>
              <a:t>B</a:t>
            </a:r>
          </a:p>
          <a:p>
            <a:pPr marL="457200" indent="-457200">
              <a:spcBef>
                <a:spcPct val="20000"/>
              </a:spcBef>
              <a:buClr>
                <a:srgbClr val="6600CC"/>
              </a:buClr>
              <a:buSzPct val="65000"/>
              <a:buFont typeface="+mj-lt"/>
              <a:buAutoNum type="arabicPeriod"/>
              <a:defRPr/>
            </a:pPr>
            <a:r>
              <a:rPr lang="ru-RU" sz="3600" dirty="0" smtClean="0">
                <a:solidFill>
                  <a:srgbClr val="6600CC"/>
                </a:solidFill>
                <a:latin typeface="Times New Roman" charset="0"/>
              </a:rPr>
              <a:t>С</a:t>
            </a:r>
            <a:endParaRPr lang="ru-RU" sz="3600" dirty="0">
              <a:solidFill>
                <a:srgbClr val="6600CC"/>
              </a:solidFill>
              <a:latin typeface="Times New Roman" charset="0"/>
            </a:endParaRPr>
          </a:p>
          <a:p>
            <a:pPr marL="457200" indent="-457200">
              <a:spcBef>
                <a:spcPct val="20000"/>
              </a:spcBef>
              <a:buClr>
                <a:srgbClr val="6600CC"/>
              </a:buClr>
              <a:buSzPct val="65000"/>
              <a:buFont typeface="+mj-lt"/>
              <a:buAutoNum type="arabicPeriod"/>
              <a:defRPr/>
            </a:pPr>
            <a:r>
              <a:rPr lang="uk-UA" sz="3600" dirty="0">
                <a:solidFill>
                  <a:srgbClr val="6600CC"/>
                </a:solidFill>
                <a:latin typeface="Times New Roman" charset="0"/>
              </a:rPr>
              <a:t>С</a:t>
            </a:r>
            <a:r>
              <a:rPr lang="en-US" sz="3600" dirty="0">
                <a:solidFill>
                  <a:srgbClr val="6600CC"/>
                </a:solidFill>
                <a:latin typeface="Times New Roman" charset="0"/>
              </a:rPr>
              <a:t/>
            </a:r>
            <a:br>
              <a:rPr lang="en-US" sz="3600" dirty="0">
                <a:solidFill>
                  <a:srgbClr val="6600CC"/>
                </a:solidFill>
                <a:latin typeface="Times New Roman" charset="0"/>
              </a:rPr>
            </a:br>
            <a:endParaRPr lang="ru-RU" sz="3600" dirty="0">
              <a:solidFill>
                <a:srgbClr val="6600CC"/>
              </a:solidFill>
              <a:latin typeface="Times New Roman" charset="0"/>
            </a:endParaRPr>
          </a:p>
          <a:p>
            <a:pPr marL="342900" indent="-342900">
              <a:spcBef>
                <a:spcPct val="20000"/>
              </a:spcBef>
              <a:buClr>
                <a:srgbClr val="6600CC"/>
              </a:buClr>
              <a:buSzPct val="65000"/>
              <a:defRPr/>
            </a:pPr>
            <a:endParaRPr lang="ru-RU" sz="3600" dirty="0">
              <a:solidFill>
                <a:srgbClr val="6600CC"/>
              </a:solidFill>
              <a:latin typeface="Times New Roman" charset="0"/>
            </a:endParaRPr>
          </a:p>
        </p:txBody>
      </p:sp>
      <p:sp>
        <p:nvSpPr>
          <p:cNvPr id="28675" name="AutoShape 34"/>
          <p:cNvSpPr>
            <a:spLocks noChangeArrowheads="1"/>
          </p:cNvSpPr>
          <p:nvPr/>
        </p:nvSpPr>
        <p:spPr bwMode="auto">
          <a:xfrm>
            <a:off x="323850" y="260350"/>
            <a:ext cx="8497888" cy="1079500"/>
          </a:xfrm>
          <a:prstGeom prst="ellipseRibbon2">
            <a:avLst>
              <a:gd name="adj1" fmla="val 25000"/>
              <a:gd name="adj2" fmla="val 64954"/>
              <a:gd name="adj3" fmla="val 3125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 dirty="0" err="1" smtClean="0">
                <a:solidFill>
                  <a:srgbClr val="6600CC"/>
                </a:solidFill>
                <a:latin typeface="Times New Roman" charset="0"/>
              </a:rPr>
              <a:t>Правильні</a:t>
            </a:r>
            <a:r>
              <a:rPr lang="ru-RU" sz="3200" b="1" i="1" dirty="0" smtClean="0">
                <a:solidFill>
                  <a:srgbClr val="6600CC"/>
                </a:solidFill>
                <a:latin typeface="Times New Roman" charset="0"/>
              </a:rPr>
              <a:t> </a:t>
            </a:r>
            <a:r>
              <a:rPr lang="ru-RU" sz="3200" b="1" i="1" dirty="0" err="1" smtClean="0">
                <a:solidFill>
                  <a:srgbClr val="6600CC"/>
                </a:solidFill>
                <a:latin typeface="Times New Roman" charset="0"/>
              </a:rPr>
              <a:t>відповіді</a:t>
            </a:r>
            <a:r>
              <a:rPr lang="ru-RU" sz="3200" b="1" i="1" dirty="0" smtClean="0">
                <a:solidFill>
                  <a:srgbClr val="6600CC"/>
                </a:solidFill>
                <a:latin typeface="Times New Roman" charset="0"/>
              </a:rPr>
              <a:t>:</a:t>
            </a:r>
            <a:endParaRPr lang="ru-RU" sz="3200" b="1" i="1" dirty="0">
              <a:solidFill>
                <a:srgbClr val="6600CC"/>
              </a:solidFill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5" descr="BS02064_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28662" y="285728"/>
            <a:ext cx="18288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571604" y="1928802"/>
            <a:ext cx="679384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en-US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Опрацювати відповідний параграф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4546" y="3786190"/>
            <a:ext cx="20664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можете доповнити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642918"/>
            <a:ext cx="6686831" cy="166199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Джерела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інформації</a:t>
            </a:r>
            <a:r>
              <a:rPr lang="ru-RU" sz="5400" b="1" cap="none" spc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</a:p>
          <a:p>
            <a:pPr algn="ctr"/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42910" y="2857496"/>
            <a:ext cx="8362950" cy="2614618"/>
          </a:xfrm>
          <a:prstGeom prst="rect">
            <a:avLst/>
          </a:prstGeom>
        </p:spPr>
        <p:txBody>
          <a:bodyPr/>
          <a:lstStyle/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400" b="0" i="0" u="none" strike="noStrike" kern="1200" cap="none" spc="0" normalizeH="0" baseline="0" noProof="0" dirty="0" err="1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2"/>
              </a:rPr>
              <a:t>www.krugosvet.ru</a:t>
            </a:r>
            <a:r>
              <a:rPr kumimoji="0" lang="ru-RU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2"/>
              </a:rPr>
              <a:t>/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2"/>
              </a:rPr>
              <a:t>articles</a:t>
            </a:r>
            <a:r>
              <a:rPr kumimoji="0" lang="ru-RU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2"/>
              </a:rPr>
              <a:t>/37/1003732/0002735g.htm</a:t>
            </a:r>
            <a:endParaRPr kumimoji="0" lang="en-US" sz="2400" b="0" i="0" u="none" strike="noStrike" kern="1200" cap="none" spc="0" normalizeH="0" baseline="0" noProof="0" dirty="0" smtClean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  <a:hlinkClick r:id="rId3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3"/>
              </a:rPr>
              <a:t>az.lib.ru/.../text_0070/index.shtml</a:t>
            </a:r>
            <a:r>
              <a:rPr kumimoji="0" lang="en-US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endParaRPr kumimoji="0" lang="en-US" sz="2400" b="0" i="0" u="none" strike="noStrike" kern="1200" cap="none" spc="0" normalizeH="0" baseline="0" noProof="0" dirty="0" smtClean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  <a:hlinkClick r:id="rId4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4"/>
              </a:rPr>
              <a:t>www.college.ru/.../scientist/schleiden.html</a:t>
            </a:r>
            <a:endParaRPr kumimoji="0" lang="en-US" sz="2400" b="0" i="0" u="none" strike="noStrike" kern="1200" cap="none" spc="0" normalizeH="0" baseline="0" noProof="0" dirty="0" smtClean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  <a:hlinkClick r:id="rId5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5"/>
              </a:rPr>
              <a:t>www</a:t>
            </a:r>
            <a:r>
              <a:rPr kumimoji="0" lang="ru-RU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5"/>
              </a:rPr>
              <a:t>.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5"/>
              </a:rPr>
              <a:t>hrono</a:t>
            </a:r>
            <a:r>
              <a:rPr kumimoji="0" lang="ru-RU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5"/>
              </a:rPr>
              <a:t>.</a:t>
            </a:r>
            <a:r>
              <a:rPr kumimoji="0" lang="en-US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5"/>
              </a:rPr>
              <a:t>info</a:t>
            </a:r>
            <a:r>
              <a:rPr kumimoji="0" lang="ru-RU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5"/>
              </a:rPr>
              <a:t>/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5"/>
              </a:rPr>
              <a:t>biograf</a:t>
            </a:r>
            <a:r>
              <a:rPr kumimoji="0" lang="ru-RU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5"/>
              </a:rPr>
              <a:t>/</a:t>
            </a:r>
            <a:r>
              <a:rPr kumimoji="0" lang="en-US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5"/>
              </a:rPr>
              <a:t>bio</a:t>
            </a:r>
            <a:r>
              <a:rPr kumimoji="0" lang="ru-RU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5"/>
              </a:rPr>
              <a:t>_</a:t>
            </a:r>
            <a:r>
              <a:rPr kumimoji="0" lang="en-US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5"/>
              </a:rPr>
              <a:t>f</a:t>
            </a:r>
            <a:r>
              <a:rPr kumimoji="0" lang="ru-RU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5"/>
              </a:rPr>
              <a:t>/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5"/>
              </a:rPr>
              <a:t>fleming</a:t>
            </a:r>
            <a:r>
              <a:rPr kumimoji="0" lang="ru-RU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5"/>
              </a:rPr>
              <a:t>_</a:t>
            </a:r>
            <a:r>
              <a:rPr kumimoji="0" lang="en-US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5"/>
              </a:rPr>
              <a:t>a</a:t>
            </a:r>
            <a:r>
              <a:rPr kumimoji="0" lang="ru-RU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5"/>
              </a:rPr>
              <a:t>.</a:t>
            </a:r>
            <a:r>
              <a:rPr kumimoji="0" lang="en-US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5"/>
              </a:rPr>
              <a:t>html</a:t>
            </a:r>
            <a:r>
              <a:rPr kumimoji="0" lang="ru-RU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-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Хронос</a:t>
            </a:r>
            <a:r>
              <a:rPr kumimoji="0" lang="ru-RU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.</a:t>
            </a:r>
            <a:endParaRPr kumimoji="0" lang="ru-RU" sz="2400" b="0" i="0" u="none" strike="noStrike" kern="1200" cap="none" spc="0" normalizeH="0" baseline="0" noProof="0" dirty="0" smtClean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  <a:hlinkClick r:id="rId6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400" b="0" i="0" u="none" strike="noStrike" kern="1200" cap="none" spc="0" normalizeH="0" baseline="0" noProof="0" dirty="0" err="1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6"/>
              </a:rPr>
              <a:t>www.hist.msu.ru</a:t>
            </a:r>
            <a:endParaRPr kumimoji="0" lang="en-US" sz="2400" b="0" i="0" u="none" strike="noStrike" kern="1200" cap="none" spc="0" normalizeH="0" baseline="0" noProof="0" dirty="0" smtClean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  <a:hlinkClick r:id="rId7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7"/>
              </a:rPr>
              <a:t>molbiol.ru/forums/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7"/>
              </a:rPr>
              <a:t>index.php?showtopic</a:t>
            </a:r>
            <a:r>
              <a:rPr kumimoji="0" lang="en-US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7"/>
              </a:rPr>
              <a:t>=105009</a:t>
            </a:r>
            <a:endParaRPr kumimoji="0" lang="en-US" sz="2400" b="0" i="0" u="none" strike="noStrike" kern="1200" cap="none" spc="0" normalizeH="0" baseline="0" noProof="0" dirty="0" smtClean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  <a:hlinkClick r:id="rId8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8"/>
              </a:rPr>
              <a:t>all-photo.ru/empire/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8"/>
              </a:rPr>
              <a:t>index.ru.html?big</a:t>
            </a:r>
            <a:r>
              <a:rPr kumimoji="0" lang="en-US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8"/>
              </a:rPr>
              <a:t>=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8"/>
              </a:rPr>
              <a:t>on&amp;img</a:t>
            </a:r>
            <a:r>
              <a:rPr kumimoji="0" lang="en-US" sz="2400" b="0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  <a:hlinkClick r:id="rId8"/>
              </a:rPr>
              <a:t>=…</a:t>
            </a:r>
            <a:endParaRPr kumimoji="0" lang="ru-RU" sz="2400" b="0" i="0" u="none" strike="noStrike" kern="1200" cap="none" spc="0" normalizeH="0" baseline="0" noProof="0" dirty="0" smtClean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00100" y="1571612"/>
            <a:ext cx="66484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2428868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/>
                <a:solidFill>
                  <a:schemeClr val="accent3"/>
                </a:solidFill>
                <a:effectLst/>
              </a:rPr>
              <a:t>Дякую</a:t>
            </a:r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за </a:t>
            </a:r>
            <a:r>
              <a:rPr lang="ru-RU" sz="5400" b="1" cap="none" spc="0" dirty="0" err="1" smtClean="0">
                <a:ln/>
                <a:solidFill>
                  <a:schemeClr val="accent3"/>
                </a:solidFill>
                <a:effectLst/>
              </a:rPr>
              <a:t>увагу</a:t>
            </a:r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!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М'якоть каву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785794"/>
            <a:ext cx="7776864" cy="51845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00166" y="214290"/>
            <a:ext cx="71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Розгляньте м'якоть кавуна. Що ви спостерігаєте?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214290"/>
            <a:ext cx="8229600" cy="1905000"/>
          </a:xfrm>
        </p:spPr>
        <p:txBody>
          <a:bodyPr>
            <a:normAutofit fontScale="77500" lnSpcReduction="2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Які б різноманітними не були живі істоти нашої планети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вони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клітинну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будову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рослин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тварин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побудовані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клітин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немов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будинок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цеглин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Тому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клітини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часто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називають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цеглинками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організму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Але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приблизне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порівняння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Рисунок 3" descr="роз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357430"/>
            <a:ext cx="3071834" cy="2303876"/>
          </a:xfrm>
          <a:prstGeom prst="rect">
            <a:avLst/>
          </a:prstGeom>
        </p:spPr>
      </p:pic>
      <p:pic>
        <p:nvPicPr>
          <p:cNvPr id="5" name="Рисунок 4" descr="животные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554" y="2357430"/>
            <a:ext cx="3071834" cy="2303876"/>
          </a:xfrm>
          <a:prstGeom prst="rect">
            <a:avLst/>
          </a:prstGeom>
        </p:spPr>
      </p:pic>
      <p:pic>
        <p:nvPicPr>
          <p:cNvPr id="6" name="Рисунок 5" descr="rebeno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388" y="2071678"/>
            <a:ext cx="2381250" cy="2905125"/>
          </a:xfrm>
          <a:prstGeom prst="rect">
            <a:avLst/>
          </a:prstGeom>
        </p:spPr>
      </p:pic>
      <p:pic>
        <p:nvPicPr>
          <p:cNvPr id="7" name="Рисунок 6" descr="кирпичи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8845" y="4572008"/>
            <a:ext cx="2847667" cy="2071678"/>
          </a:xfrm>
          <a:prstGeom prst="rect">
            <a:avLst/>
          </a:prstGeom>
        </p:spPr>
      </p:pic>
      <p:pic>
        <p:nvPicPr>
          <p:cNvPr id="9" name="Рисунок 8" descr="Клетка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2264" y="4429132"/>
            <a:ext cx="2019299" cy="221945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42976" y="4643446"/>
            <a:ext cx="1928826" cy="2097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1142976" y="4929198"/>
            <a:ext cx="14287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14414" y="285728"/>
            <a:ext cx="749808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По - перше, </a:t>
            </a:r>
            <a:r>
              <a:rPr lang="ru-RU" sz="2800" dirty="0" err="1" smtClean="0">
                <a:effectLst/>
                <a:latin typeface="Times New Roman" pitchFamily="18" charset="0"/>
                <a:cs typeface="Times New Roman" pitchFamily="18" charset="0"/>
              </a:rPr>
              <a:t>клітини</a:t>
            </a: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 складно </a:t>
            </a:r>
            <a:r>
              <a:rPr lang="ru-RU" sz="2800" dirty="0" err="1" smtClean="0">
                <a:effectLst/>
                <a:latin typeface="Times New Roman" pitchFamily="18" charset="0"/>
                <a:cs typeface="Times New Roman" pitchFamily="18" charset="0"/>
              </a:rPr>
              <a:t>побудовані</a:t>
            </a: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, не те </a:t>
            </a:r>
            <a:r>
              <a:rPr lang="ru-RU" sz="2800" dirty="0" err="1" smtClean="0">
                <a:effectLst/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/>
                <a:latin typeface="Times New Roman" pitchFamily="18" charset="0"/>
                <a:cs typeface="Times New Roman" pitchFamily="18" charset="0"/>
              </a:rPr>
              <a:t>виліплені</a:t>
            </a: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/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/>
                <a:latin typeface="Times New Roman" pitchFamily="18" charset="0"/>
                <a:cs typeface="Times New Roman" pitchFamily="18" charset="0"/>
              </a:rPr>
              <a:t>глини</a:t>
            </a: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/>
                <a:latin typeface="Times New Roman" pitchFamily="18" charset="0"/>
                <a:cs typeface="Times New Roman" pitchFamily="18" charset="0"/>
              </a:rPr>
              <a:t>цеглини</a:t>
            </a:r>
            <a:endParaRPr lang="ru-RU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357298"/>
            <a:ext cx="3671590" cy="468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357422" y="2143116"/>
            <a:ext cx="428628" cy="1214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По - друге, </a:t>
            </a:r>
            <a:r>
              <a:rPr lang="ru-RU" sz="2800" dirty="0" err="1" smtClean="0">
                <a:effectLst/>
                <a:latin typeface="Times New Roman" pitchFamily="18" charset="0"/>
                <a:cs typeface="Times New Roman" pitchFamily="18" charset="0"/>
              </a:rPr>
              <a:t>наші</a:t>
            </a: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/>
                <a:latin typeface="Times New Roman" pitchFamily="18" charset="0"/>
                <a:cs typeface="Times New Roman" pitchFamily="18" charset="0"/>
              </a:rPr>
              <a:t>клітини</a:t>
            </a: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800" dirty="0" err="1" smtClean="0">
                <a:effectLst/>
                <a:latin typeface="Times New Roman" pitchFamily="18" charset="0"/>
                <a:cs typeface="Times New Roman" pitchFamily="18" charset="0"/>
              </a:rPr>
              <a:t>живі</a:t>
            </a: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. Вони </a:t>
            </a:r>
            <a:r>
              <a:rPr lang="ru-RU" sz="2800" dirty="0" err="1" smtClean="0">
                <a:effectLst/>
                <a:latin typeface="Times New Roman" pitchFamily="18" charset="0"/>
                <a:cs typeface="Times New Roman" pitchFamily="18" charset="0"/>
              </a:rPr>
              <a:t>дихають</a:t>
            </a: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effectLst/>
                <a:latin typeface="Times New Roman" pitchFamily="18" charset="0"/>
                <a:cs typeface="Times New Roman" pitchFamily="18" charset="0"/>
              </a:rPr>
              <a:t>живляться</a:t>
            </a: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effectLst/>
                <a:latin typeface="Times New Roman" pitchFamily="18" charset="0"/>
                <a:cs typeface="Times New Roman" pitchFamily="18" charset="0"/>
              </a:rPr>
              <a:t>ростуть</a:t>
            </a: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800" dirty="0" err="1" smtClean="0">
                <a:effectLst/>
                <a:latin typeface="Times New Roman" pitchFamily="18" charset="0"/>
                <a:cs typeface="Times New Roman" pitchFamily="18" charset="0"/>
              </a:rPr>
              <a:t>діляться</a:t>
            </a: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деление клетк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00325" y="1771650"/>
            <a:ext cx="3943350" cy="4076700"/>
          </a:xfrm>
        </p:spPr>
      </p:pic>
      <p:pic>
        <p:nvPicPr>
          <p:cNvPr id="5" name="Рисунок 4" descr="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30" y="5286388"/>
            <a:ext cx="10096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6660"/>
            <a:ext cx="8229600" cy="1219200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По- </a:t>
            </a:r>
            <a:r>
              <a:rPr lang="ru-RU" sz="2400" dirty="0" err="1" smtClean="0">
                <a:effectLst/>
                <a:latin typeface="Times New Roman" pitchFamily="18" charset="0"/>
                <a:cs typeface="Times New Roman" pitchFamily="18" charset="0"/>
              </a:rPr>
              <a:t>третє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sz="2400" dirty="0" err="1" smtClean="0">
                <a:effectLst/>
                <a:latin typeface="Times New Roman" pitchFamily="18" charset="0"/>
                <a:cs typeface="Times New Roman" pitchFamily="18" charset="0"/>
              </a:rPr>
              <a:t>організмі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effectLst/>
                <a:latin typeface="Times New Roman" pitchFamily="18" charset="0"/>
                <a:cs typeface="Times New Roman" pitchFamily="18" charset="0"/>
              </a:rPr>
              <a:t>найчастіше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effectLst/>
                <a:latin typeface="Times New Roman" pitchFamily="18" charset="0"/>
                <a:cs typeface="Times New Roman" pitchFamily="18" charset="0"/>
              </a:rPr>
              <a:t>буває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effectLst/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itchFamily="18" charset="0"/>
                <a:cs typeface="Times New Roman" pitchFamily="18" charset="0"/>
              </a:rPr>
              <a:t>різновидностей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effectLst/>
                <a:latin typeface="Times New Roman" pitchFamily="18" charset="0"/>
                <a:cs typeface="Times New Roman" pitchFamily="18" charset="0"/>
              </a:rPr>
              <a:t>клітин.Вони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itchFamily="18" charset="0"/>
                <a:cs typeface="Times New Roman" pitchFamily="18" charset="0"/>
              </a:rPr>
              <a:t>відрізняються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  один </a:t>
            </a:r>
            <a:r>
              <a:rPr lang="ru-RU" sz="2400" dirty="0" err="1" smtClean="0">
                <a:effectLst/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itchFamily="18" charset="0"/>
                <a:cs typeface="Times New Roman" pitchFamily="18" charset="0"/>
              </a:rPr>
              <a:t>одної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 за формою та </a:t>
            </a:r>
            <a:r>
              <a:rPr lang="ru-RU" sz="2400" dirty="0" err="1" smtClean="0">
                <a:effectLst/>
                <a:latin typeface="Times New Roman" pitchFamily="18" charset="0"/>
                <a:cs typeface="Times New Roman" pitchFamily="18" charset="0"/>
              </a:rPr>
              <a:t>розмірами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Разнообразие размеров клеток.bmp"/>
          <p:cNvPicPr>
            <a:picLocks noGrp="1" noChangeAspect="1"/>
          </p:cNvPicPr>
          <p:nvPr>
            <p:ph idx="1"/>
          </p:nvPr>
        </p:nvPicPr>
        <p:blipFill>
          <a:blip r:embed="rId2"/>
          <a:srcRect b="13072"/>
          <a:stretch>
            <a:fillRect/>
          </a:stretch>
        </p:blipFill>
        <p:spPr>
          <a:xfrm>
            <a:off x="928662" y="1250141"/>
            <a:ext cx="7286676" cy="475062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281"/>
          <a:stretch>
            <a:fillRect/>
          </a:stretch>
        </p:blipFill>
        <p:spPr bwMode="auto">
          <a:xfrm>
            <a:off x="357158" y="142852"/>
            <a:ext cx="8448675" cy="62817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071934" y="357166"/>
            <a:ext cx="135732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язова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клітина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72132" y="142852"/>
            <a:ext cx="207170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Клітина епітелію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71934" y="2928934"/>
            <a:ext cx="150019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Еритроцити людини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388" y="4643446"/>
            <a:ext cx="164307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Інфузорія - туфелька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786710" y="5929330"/>
            <a:ext cx="121444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Евглена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зелена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29058" y="5357826"/>
            <a:ext cx="1428760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Лейкоцити людини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14480" y="5286388"/>
            <a:ext cx="1928826" cy="1071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Нервова клітина сітківки ока  з відростками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86050" y="1428736"/>
            <a:ext cx="150019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Ікринка</a:t>
            </a:r>
          </a:p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(яйцеклітина жаби)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2285992"/>
            <a:ext cx="257176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Бактерії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6357958"/>
            <a:ext cx="78299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Різні форми клітин одноклітинних та багатоклітинних організмів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142875"/>
            <a:ext cx="8572500" cy="579438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2800" b="1" dirty="0" err="1" smtClean="0">
                <a:solidFill>
                  <a:srgbClr val="C00000"/>
                </a:solidFill>
                <a:effectLst/>
                <a:latin typeface="Times New Roman" charset="0"/>
              </a:rPr>
              <a:t>Клітина</a:t>
            </a:r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charset="0"/>
              </a:rPr>
              <a:t> – </a:t>
            </a:r>
            <a:r>
              <a:rPr lang="ru-RU" sz="2800" b="1" dirty="0" err="1" smtClean="0">
                <a:solidFill>
                  <a:srgbClr val="C00000"/>
                </a:solidFill>
                <a:effectLst/>
                <a:latin typeface="Times New Roman" charset="0"/>
              </a:rPr>
              <a:t>елементарна</a:t>
            </a:r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charset="0"/>
              </a:rPr>
              <a:t> структурна </a:t>
            </a:r>
            <a:r>
              <a:rPr lang="ru-RU" sz="2800" b="1" dirty="0" err="1" smtClean="0">
                <a:solidFill>
                  <a:srgbClr val="C00000"/>
                </a:solidFill>
                <a:effectLst/>
                <a:latin typeface="Times New Roman" charset="0"/>
              </a:rPr>
              <a:t>одиниця</a:t>
            </a:r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charset="0"/>
              </a:rPr>
              <a:t> живого</a:t>
            </a:r>
            <a:endParaRPr lang="ru-RU" sz="2400" b="1" dirty="0" smtClean="0">
              <a:solidFill>
                <a:srgbClr val="C00000"/>
              </a:solidFill>
              <a:effectLst/>
              <a:latin typeface="Times New Roman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928670"/>
            <a:ext cx="4000528" cy="456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472" y="1285860"/>
            <a:ext cx="357190" cy="1785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1643050"/>
            <a:ext cx="364333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Науку про будову, </a:t>
            </a:r>
            <a:endParaRPr lang="en-US" sz="28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функції та</a:t>
            </a:r>
            <a:r>
              <a:rPr lang="en-US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різноманітність</a:t>
            </a:r>
            <a:r>
              <a:rPr lang="en-US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uk-UA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клітин</a:t>
            </a:r>
            <a:r>
              <a:rPr lang="en-US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називають                                                               </a:t>
            </a:r>
          </a:p>
          <a:p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ц и т о л о г і я</a:t>
            </a:r>
            <a:r>
              <a:rPr lang="uk-UA" sz="3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  <a:r>
              <a:rPr lang="uk-UA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 латинської мови                                               </a:t>
            </a:r>
            <a:r>
              <a:rPr lang="uk-UA" sz="28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“китос</a:t>
            </a:r>
            <a:r>
              <a:rPr lang="uk-UA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8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цитос”</a:t>
            </a:r>
            <a:r>
              <a:rPr lang="uk-UA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– клітина,                             </a:t>
            </a:r>
            <a:r>
              <a:rPr lang="uk-UA" sz="28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“логос”</a:t>
            </a:r>
            <a:r>
              <a:rPr lang="uk-UA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– наука.</a:t>
            </a:r>
            <a:endParaRPr lang="ru-RU" sz="28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202</TotalTime>
  <Words>666</Words>
  <Application>Microsoft Office PowerPoint</Application>
  <PresentationFormat>Экран (4:3)</PresentationFormat>
  <Paragraphs>121</Paragraphs>
  <Slides>26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Солнцестояние</vt:lpstr>
      <vt:lpstr>Слайд 1</vt:lpstr>
      <vt:lpstr>Слайд 2</vt:lpstr>
      <vt:lpstr>Слайд 3</vt:lpstr>
      <vt:lpstr>Слайд 4</vt:lpstr>
      <vt:lpstr>По - перше, клітини складно побудовані, не те що виліплені з глини цеглини</vt:lpstr>
      <vt:lpstr>По - друге, наші клітини -  живі. Вони дихають, живляться, ростуть та діляться.</vt:lpstr>
      <vt:lpstr>По- третє, в організмі  найчастіше  буває  багато різновидностей  клітин.Вони відрізняються  один від одної за формою та розмірами.</vt:lpstr>
      <vt:lpstr>Слайд 8</vt:lpstr>
      <vt:lpstr>Клітина – елементарна структурна одиниця живого</vt:lpstr>
      <vt:lpstr>Клітина тварин …</vt:lpstr>
      <vt:lpstr>Історія вивчення клітини </vt:lpstr>
      <vt:lpstr>Галілео Галілей в 1609 – 1610 р.р. сконструював перший мікроскоп.</vt:lpstr>
      <vt:lpstr>Роберт Гук в 1665 р. Вперше описав будову кори коркового дуба та стебла рослин, ввів в науку термін «клітина».</vt:lpstr>
      <vt:lpstr>Антоні ван Левенгук (1632—1723) </vt:lpstr>
      <vt:lpstr> Антоні Ван Левенгук  (1632 – 1723) – </vt:lpstr>
      <vt:lpstr>Слайд 16</vt:lpstr>
      <vt:lpstr>В 1831 р. Р.Броун відкрив  в клітинному соці ядро – важливу складову  клітини.</vt:lpstr>
      <vt:lpstr>Російський  вченний П.Ф. Горянінов</vt:lpstr>
      <vt:lpstr>Слайд 19</vt:lpstr>
      <vt:lpstr>Основні положення клітинної теорії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33</cp:revision>
  <dcterms:created xsi:type="dcterms:W3CDTF">2015-06-01T11:44:42Z</dcterms:created>
  <dcterms:modified xsi:type="dcterms:W3CDTF">2015-07-22T11:22:22Z</dcterms:modified>
</cp:coreProperties>
</file>